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hp" ContentType="image/pn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0" r:id="rId1"/>
    <p:sldMasterId id="2147486694" r:id="rId2"/>
  </p:sldMasterIdLst>
  <p:notesMasterIdLst>
    <p:notesMasterId r:id="rId58"/>
  </p:notesMasterIdLst>
  <p:handoutMasterIdLst>
    <p:handoutMasterId r:id="rId59"/>
  </p:handoutMasterIdLst>
  <p:sldIdLst>
    <p:sldId id="400" r:id="rId3"/>
    <p:sldId id="842" r:id="rId4"/>
    <p:sldId id="854" r:id="rId5"/>
    <p:sldId id="855" r:id="rId6"/>
    <p:sldId id="843" r:id="rId7"/>
    <p:sldId id="798" r:id="rId8"/>
    <p:sldId id="775" r:id="rId9"/>
    <p:sldId id="803" r:id="rId10"/>
    <p:sldId id="816" r:id="rId11"/>
    <p:sldId id="745" r:id="rId12"/>
    <p:sldId id="831" r:id="rId13"/>
    <p:sldId id="834" r:id="rId14"/>
    <p:sldId id="782" r:id="rId15"/>
    <p:sldId id="807" r:id="rId16"/>
    <p:sldId id="784" r:id="rId17"/>
    <p:sldId id="785" r:id="rId18"/>
    <p:sldId id="856" r:id="rId19"/>
    <p:sldId id="787" r:id="rId20"/>
    <p:sldId id="788" r:id="rId21"/>
    <p:sldId id="835" r:id="rId22"/>
    <p:sldId id="790" r:id="rId23"/>
    <p:sldId id="791" r:id="rId24"/>
    <p:sldId id="818" r:id="rId25"/>
    <p:sldId id="836" r:id="rId26"/>
    <p:sldId id="781" r:id="rId27"/>
    <p:sldId id="841" r:id="rId28"/>
    <p:sldId id="771" r:id="rId29"/>
    <p:sldId id="819" r:id="rId30"/>
    <p:sldId id="837" r:id="rId31"/>
    <p:sldId id="695" r:id="rId32"/>
    <p:sldId id="746" r:id="rId33"/>
    <p:sldId id="699" r:id="rId34"/>
    <p:sldId id="772" r:id="rId35"/>
    <p:sldId id="773" r:id="rId36"/>
    <p:sldId id="774" r:id="rId37"/>
    <p:sldId id="813" r:id="rId38"/>
    <p:sldId id="814" r:id="rId39"/>
    <p:sldId id="609" r:id="rId40"/>
    <p:sldId id="794" r:id="rId41"/>
    <p:sldId id="799" r:id="rId42"/>
    <p:sldId id="777" r:id="rId43"/>
    <p:sldId id="776" r:id="rId44"/>
    <p:sldId id="610" r:id="rId45"/>
    <p:sldId id="612" r:id="rId46"/>
    <p:sldId id="757" r:id="rId47"/>
    <p:sldId id="762" r:id="rId48"/>
    <p:sldId id="806" r:id="rId49"/>
    <p:sldId id="758" r:id="rId50"/>
    <p:sldId id="759" r:id="rId51"/>
    <p:sldId id="839" r:id="rId52"/>
    <p:sldId id="848" r:id="rId53"/>
    <p:sldId id="850" r:id="rId54"/>
    <p:sldId id="851" r:id="rId55"/>
    <p:sldId id="853" r:id="rId56"/>
    <p:sldId id="812" r:id="rId57"/>
  </p:sldIdLst>
  <p:sldSz cx="10160000" cy="5715000"/>
  <p:notesSz cx="6858000" cy="9144000"/>
  <p:defaultTextStyle>
    <a:defPPr>
      <a:defRPr lang="zh-CN"/>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256" userDrawn="1">
          <p15:clr>
            <a:srgbClr val="A4A3A4"/>
          </p15:clr>
        </p15:guide>
        <p15:guide id="2" pos="4062" userDrawn="1">
          <p15:clr>
            <a:srgbClr val="A4A3A4"/>
          </p15:clr>
        </p15:guide>
        <p15:guide id="3" pos="1794" userDrawn="1">
          <p15:clr>
            <a:srgbClr val="A4A3A4"/>
          </p15:clr>
        </p15:guide>
        <p15:guide id="4" orient="horz" pos="2027" userDrawn="1">
          <p15:clr>
            <a:srgbClr val="A4A3A4"/>
          </p15:clr>
        </p15:guide>
        <p15:guide id="5" pos="6400" userDrawn="1">
          <p15:clr>
            <a:srgbClr val="A4A3A4"/>
          </p15:clr>
        </p15:guide>
        <p15:guide id="6" pos="2882" userDrawn="1">
          <p15:clr>
            <a:srgbClr val="A4A3A4"/>
          </p15:clr>
        </p15:guide>
        <p15:guide id="7" orient="horz" pos="2798" userDrawn="1">
          <p15:clr>
            <a:srgbClr val="A4A3A4"/>
          </p15:clr>
        </p15:guide>
        <p15:guide id="8" pos="433" userDrawn="1">
          <p15:clr>
            <a:srgbClr val="A4A3A4"/>
          </p15:clr>
        </p15:guide>
        <p15:guide id="9" pos="5196"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2A8BC"/>
    <a:srgbClr val="2CCDD4"/>
    <a:srgbClr val="07C6CE"/>
    <a:srgbClr val="F2F2F2"/>
    <a:srgbClr val="7AE4F2"/>
    <a:srgbClr val="CBF4F9"/>
    <a:srgbClr val="B3EFF7"/>
    <a:srgbClr val="90E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476" autoAdjust="0"/>
  </p:normalViewPr>
  <p:slideViewPr>
    <p:cSldViewPr showGuides="1">
      <p:cViewPr varScale="1">
        <p:scale>
          <a:sx n="85" d="100"/>
          <a:sy n="85" d="100"/>
        </p:scale>
        <p:origin x="-690" y="-90"/>
      </p:cViewPr>
      <p:guideLst>
        <p:guide orient="horz" pos="1256"/>
        <p:guide orient="horz" pos="2027"/>
        <p:guide orient="horz" pos="2798"/>
        <p:guide pos="4062"/>
        <p:guide pos="1794"/>
        <p:guide pos="6400"/>
        <p:guide pos="2882"/>
        <p:guide pos="433"/>
        <p:guide pos="5196"/>
      </p:guideLst>
    </p:cSldViewPr>
  </p:slideViewPr>
  <p:notesTextViewPr>
    <p:cViewPr>
      <p:scale>
        <a:sx n="1" d="1"/>
        <a:sy n="1" d="1"/>
      </p:scale>
      <p:origin x="0" y="0"/>
    </p:cViewPr>
  </p:notesText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A0AB38-C31D-49F6-9B5B-E3929D683730}" type="datetimeFigureOut">
              <a:rPr lang="zh-CN" altLang="en-US" smtClean="0"/>
              <a:t>2017/4/19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AEBC8-484F-4078-B312-279D8DD513E6}" type="slidenum">
              <a:rPr lang="zh-CN" altLang="en-US" smtClean="0"/>
              <a:t>‹#›</a:t>
            </a:fld>
            <a:endParaRPr lang="zh-CN" altLang="en-US"/>
          </a:p>
        </p:txBody>
      </p:sp>
    </p:spTree>
    <p:extLst>
      <p:ext uri="{BB962C8B-B14F-4D97-AF65-F5344CB8AC3E}">
        <p14:creationId xmlns:p14="http://schemas.microsoft.com/office/powerpoint/2010/main" val="226921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页眉占位符 1"/>
          <p:cNvSpPr>
            <a:spLocks noGrp="1" noChangeArrowheads="1"/>
          </p:cNvSpPr>
          <p:nvPr>
            <p:ph type="hdr" sz="quarter"/>
          </p:nvPr>
        </p:nvSpPr>
        <p:spPr bwMode="auto">
          <a:xfrm>
            <a:off x="0"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24579" name="日期占位符 2"/>
          <p:cNvSpPr>
            <a:spLocks noGrp="1" noChangeArrowheads="1"/>
          </p:cNvSpPr>
          <p:nvPr>
            <p:ph type="dt" idx="1"/>
          </p:nvPr>
        </p:nvSpPr>
        <p:spPr bwMode="auto">
          <a:xfrm>
            <a:off x="3884613"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9CDFA826-845C-4E10-8F05-A387F65DCC1B}" type="datetimeFigureOut">
              <a:rPr lang="zh-CN" altLang="en-US"/>
              <a:pPr>
                <a:defRPr/>
              </a:pPr>
              <a:t>2017/4/19</a:t>
            </a:fld>
            <a:endParaRPr lang="zh-CN" altLang="en-US"/>
          </a:p>
        </p:txBody>
      </p:sp>
      <p:sp>
        <p:nvSpPr>
          <p:cNvPr id="4301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4581" name="备注占位符 4"/>
          <p:cNvSpPr>
            <a:spLocks noGrp="1" noChangeArrowheads="1"/>
          </p:cNvSpPr>
          <p:nvPr>
            <p:ph type="body" sz="quarter" idx="3"/>
          </p:nvPr>
        </p:nvSpPr>
        <p:spPr bwMode="auto">
          <a:xfrm>
            <a:off x="685800" y="4400550"/>
            <a:ext cx="5486400" cy="36004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4582" name="页脚占位符 5"/>
          <p:cNvSpPr>
            <a:spLocks noGrp="1" noChangeArrowheads="1"/>
          </p:cNvSpPr>
          <p:nvPr>
            <p:ph type="ftr" sz="quarter" idx="4"/>
          </p:nvPr>
        </p:nvSpPr>
        <p:spPr bwMode="auto">
          <a:xfrm>
            <a:off x="0"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24583" name="灯片编号占位符 6"/>
          <p:cNvSpPr>
            <a:spLocks noGrp="1" noChangeArrowheads="1"/>
          </p:cNvSpPr>
          <p:nvPr>
            <p:ph type="sldNum" sz="quarter" idx="5"/>
          </p:nvPr>
        </p:nvSpPr>
        <p:spPr bwMode="auto">
          <a:xfrm>
            <a:off x="3884613"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DDC4CD8A-D906-4203-A1FD-B697AC948105}" type="slidenum">
              <a:rPr lang="zh-CN" altLang="en-US"/>
              <a:pPr>
                <a:defRPr/>
              </a:pPr>
              <a:t>‹#›</a:t>
            </a:fld>
            <a:endParaRPr lang="zh-CN" altLang="en-US"/>
          </a:p>
        </p:txBody>
      </p:sp>
    </p:spTree>
    <p:extLst>
      <p:ext uri="{BB962C8B-B14F-4D97-AF65-F5344CB8AC3E}">
        <p14:creationId xmlns:p14="http://schemas.microsoft.com/office/powerpoint/2010/main" val="2242493161"/>
      </p:ext>
    </p:extLst>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55600" algn="l" defTabSz="712788"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712788" algn="l" defTabSz="712788"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68388" algn="l" defTabSz="712788"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425575" algn="l" defTabSz="712788"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Version</a:t>
            </a:r>
            <a:r>
              <a:rPr lang="en-US" altLang="zh-CN" baseline="0" dirty="0" smtClean="0"/>
              <a:t> 20161110</a:t>
            </a:r>
            <a:endParaRPr lang="zh-CN" altLang="en-US" dirty="0"/>
          </a:p>
        </p:txBody>
      </p:sp>
      <p:sp>
        <p:nvSpPr>
          <p:cNvPr id="45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2165DEC-CCBB-4DDB-9B9E-7EE015BA1E7A}" type="slidenum">
              <a:rPr lang="zh-CN" altLang="en-US" sz="1200"/>
              <a:pPr>
                <a:spcBef>
                  <a:spcPct val="0"/>
                </a:spcBef>
                <a:buFontTx/>
                <a:buNone/>
              </a:pPr>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a:t>incoPat</a:t>
            </a:r>
            <a:r>
              <a:rPr lang="en-US" altLang="zh-CN" dirty="0"/>
              <a:t> </a:t>
            </a:r>
            <a:r>
              <a:rPr lang="zh-CN" altLang="en-US" dirty="0"/>
              <a:t>在功能上，可以满足专业人员的各种应用场景，同时操作过程简单、容易上手。</a:t>
            </a:r>
            <a:endParaRPr lang="en-US" altLang="zh-CN" dirty="0"/>
          </a:p>
          <a:p>
            <a:endParaRPr lang="zh-CN" altLang="en-US" dirty="0"/>
          </a:p>
        </p:txBody>
      </p:sp>
      <p:sp>
        <p:nvSpPr>
          <p:cNvPr id="788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4A302CF-9AF0-4238-AF92-C59F01D25701}" type="slidenum">
              <a:rPr lang="zh-CN" altLang="en-US" sz="1200"/>
              <a:pPr>
                <a:spcBef>
                  <a:spcPct val="0"/>
                </a:spcBef>
                <a:buFontTx/>
                <a:buNone/>
              </a:pPr>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p:sp>
      <p:sp>
        <p:nvSpPr>
          <p:cNvPr id="829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12788" rtl="0" eaLnBrk="0" fontAlgn="base" latinLnBrk="0" hangingPunct="0">
              <a:lnSpc>
                <a:spcPct val="100000"/>
              </a:lnSpc>
              <a:spcBef>
                <a:spcPct val="30000"/>
              </a:spcBef>
              <a:spcAft>
                <a:spcPct val="0"/>
              </a:spcAft>
              <a:buClrTx/>
              <a:buSzTx/>
              <a:buFontTx/>
              <a:buNone/>
              <a:tabLst/>
              <a:defRPr/>
            </a:pPr>
            <a:r>
              <a:rPr lang="en-US" altLang="zh-CN" dirty="0" err="1"/>
              <a:t>incoPat</a:t>
            </a:r>
            <a:r>
              <a:rPr lang="zh-CN" altLang="en-US" dirty="0"/>
              <a:t>的</a:t>
            </a:r>
            <a:r>
              <a:rPr lang="zh-CN" altLang="en-US" sz="900" dirty="0">
                <a:solidFill>
                  <a:srgbClr val="12A8BC"/>
                </a:solidFill>
                <a:latin typeface="微软雅黑 Light" panose="020B0502040204020203" pitchFamily="34" charset="-122"/>
                <a:ea typeface="微软雅黑 Light" panose="020B0502040204020203" pitchFamily="34" charset="-122"/>
              </a:rPr>
              <a:t>功能贯穿了专利信息应用的全流程，可以实现在线</a:t>
            </a:r>
            <a:r>
              <a:rPr lang="zh-CN" altLang="en-US" dirty="0"/>
              <a:t>检索、建专题库、分析和监视专利的变化。</a:t>
            </a:r>
            <a:endParaRPr lang="en-US" altLang="zh-CN" dirty="0"/>
          </a:p>
          <a:p>
            <a:r>
              <a:rPr lang="zh-CN" altLang="en-US" dirty="0"/>
              <a:t>下面将逐一为大家介绍。</a:t>
            </a:r>
          </a:p>
          <a:p>
            <a:endParaRPr lang="zh-CN" altLang="en-US" dirty="0"/>
          </a:p>
        </p:txBody>
      </p:sp>
      <p:sp>
        <p:nvSpPr>
          <p:cNvPr id="829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88E78FE0-6050-44C6-BE8D-4157DD9C1181}" type="slidenum">
              <a:rPr lang="zh-CN" altLang="en-US" sz="1200"/>
              <a:pPr>
                <a:spcBef>
                  <a:spcPct val="0"/>
                </a:spcBef>
                <a:buFontTx/>
                <a:buNone/>
              </a:pPr>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p:sp>
      <p:sp>
        <p:nvSpPr>
          <p:cNvPr id="849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检索方面，</a:t>
            </a:r>
            <a:r>
              <a:rPr lang="en-US" altLang="zh-CN" dirty="0" err="1"/>
              <a:t>incoPat</a:t>
            </a:r>
            <a:r>
              <a:rPr lang="zh-CN" altLang="en-US" dirty="0"/>
              <a:t>针对不同应用场景，提供了七种检索模式。</a:t>
            </a:r>
          </a:p>
        </p:txBody>
      </p:sp>
      <p:sp>
        <p:nvSpPr>
          <p:cNvPr id="849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A9A72501-7FBE-410A-B8AF-02BA4D2DFAF7}" type="slidenum">
              <a:rPr lang="zh-CN" altLang="en-US" sz="1200"/>
              <a:pPr>
                <a:spcBef>
                  <a:spcPct val="0"/>
                </a:spcBef>
                <a:buFontTx/>
                <a:buNone/>
              </a:pPr>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简单检索无需选择检索字段，直接输入关键词、号码、公司名、人名或分类号便可进行快捷检索。</a:t>
            </a:r>
          </a:p>
        </p:txBody>
      </p:sp>
      <p:sp>
        <p:nvSpPr>
          <p:cNvPr id="870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3E5AA82-3661-46DC-A445-005751561E59}" type="slidenum">
              <a:rPr lang="zh-CN" altLang="en-US" sz="1200"/>
              <a:pPr>
                <a:spcBef>
                  <a:spcPct val="0"/>
                </a:spcBef>
                <a:buFontTx/>
                <a:buNone/>
              </a:pPr>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高级检索可在指定字段中进行检索，包含表格检索和指令检索两种检索方式，界面左侧可选择数据范围。</a:t>
            </a:r>
            <a:endParaRPr lang="en-US" altLang="zh-CN" dirty="0"/>
          </a:p>
          <a:p>
            <a:r>
              <a:rPr lang="zh-CN" altLang="en-US" dirty="0"/>
              <a:t>其中指令检索提供了</a:t>
            </a:r>
            <a:r>
              <a:rPr lang="en-US" altLang="zh-CN" dirty="0"/>
              <a:t>236</a:t>
            </a:r>
            <a:r>
              <a:rPr lang="zh-CN" altLang="en-US" dirty="0"/>
              <a:t>个检索字段，并且</a:t>
            </a:r>
            <a:r>
              <a:rPr lang="zh-CN" altLang="en-US" dirty="0">
                <a:latin typeface="微软雅黑" panose="020B0503020204020204" pitchFamily="34" charset="-122"/>
                <a:ea typeface="微软雅黑" panose="020B0503020204020204" pitchFamily="34" charset="-122"/>
              </a:rPr>
              <a:t>可将历史检索式快速添加到指令检索框。</a:t>
            </a:r>
            <a:endParaRPr lang="zh-CN" altLang="en-US" dirty="0"/>
          </a:p>
          <a:p>
            <a:endParaRPr lang="zh-CN" altLang="en-US" dirty="0"/>
          </a:p>
        </p:txBody>
      </p:sp>
      <p:sp>
        <p:nvSpPr>
          <p:cNvPr id="890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240D8C8-9980-4CB4-9E2C-B1AC2381FD85}" type="slidenum">
              <a:rPr lang="zh-CN" altLang="en-US" sz="1200"/>
              <a:pPr>
                <a:spcBef>
                  <a:spcPct val="0"/>
                </a:spcBef>
                <a:buFontTx/>
                <a:buNone/>
              </a:pPr>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p:sp>
      <p:sp>
        <p:nvSpPr>
          <p:cNvPr id="911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dirty="0"/>
              <a:t>批量检索支持利用号码同时检索一批专利。对于无法精确匹配的号码可使用“允许模糊匹配”功能再次检索。</a:t>
            </a:r>
            <a:endParaRPr lang="en-US" altLang="zh-CN" dirty="0"/>
          </a:p>
          <a:p>
            <a:pPr>
              <a:lnSpc>
                <a:spcPct val="150000"/>
              </a:lnSpc>
            </a:pPr>
            <a:r>
              <a:rPr lang="zh-CN" altLang="en-US" dirty="0"/>
              <a:t>与友商的同一功能相比，</a:t>
            </a:r>
            <a:r>
              <a:rPr lang="en-US" altLang="zh-CN" dirty="0" err="1"/>
              <a:t>incopat</a:t>
            </a:r>
            <a:r>
              <a:rPr lang="zh-CN" altLang="en-US" dirty="0"/>
              <a:t>优势在于支持不同类型号码的混合输入，并且可以直接导入</a:t>
            </a:r>
            <a:r>
              <a:rPr lang="en-US" altLang="zh-CN" dirty="0"/>
              <a:t>TXT</a:t>
            </a:r>
            <a:r>
              <a:rPr lang="zh-CN" altLang="en-US" dirty="0"/>
              <a:t>文件进行检索。</a:t>
            </a:r>
            <a:endParaRPr lang="en-US" altLang="zh-CN" dirty="0"/>
          </a:p>
          <a:p>
            <a:endParaRPr lang="zh-CN" altLang="en-US" dirty="0"/>
          </a:p>
        </p:txBody>
      </p:sp>
      <p:sp>
        <p:nvSpPr>
          <p:cNvPr id="911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1A3B66C-C7A4-4B0A-B7C2-F966C85A201C}" type="slidenum">
              <a:rPr lang="zh-CN" altLang="en-US" sz="1200"/>
              <a:pPr>
                <a:spcBef>
                  <a:spcPct val="0"/>
                </a:spcBef>
                <a:buFontTx/>
                <a:buNone/>
              </a:pPr>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800"/>
              <a:t>引证检索支持用公开（公告）号、申请人名称等多个引证相关的字段，进行专利引证和被引证情况的检索。</a:t>
            </a:r>
            <a:endParaRPr lang="en-US" altLang="zh-CN" sz="800"/>
          </a:p>
          <a:p>
            <a:endParaRPr lang="zh-CN" altLang="en-US"/>
          </a:p>
        </p:txBody>
      </p:sp>
      <p:sp>
        <p:nvSpPr>
          <p:cNvPr id="931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045E695-B1E1-45C8-A6E7-527F5E9FC089}" type="slidenum">
              <a:rPr lang="zh-CN" altLang="en-US" sz="1200"/>
              <a:pPr>
                <a:spcBef>
                  <a:spcPct val="0"/>
                </a:spcBef>
                <a:buFontTx/>
                <a:buNone/>
              </a:pPr>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p:sp>
      <p:sp>
        <p:nvSpPr>
          <p:cNvPr id="952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法律检索支持检索专利的法律状态、诉讼、许可、转让、质押、复审无效信息。</a:t>
            </a:r>
            <a:endParaRPr lang="en-US" altLang="zh-CN"/>
          </a:p>
        </p:txBody>
      </p:sp>
      <p:sp>
        <p:nvSpPr>
          <p:cNvPr id="952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FBDD373-36FA-4188-95D0-C9A929263CA9}" type="slidenum">
              <a:rPr lang="zh-CN" altLang="en-US" sz="1200"/>
              <a:pPr>
                <a:spcBef>
                  <a:spcPct val="0"/>
                </a:spcBef>
                <a:buFontTx/>
                <a:buNone/>
              </a:pPr>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p:sp>
      <p:sp>
        <p:nvSpPr>
          <p:cNvPr id="972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语义检索无需用户编写检索式，支持直接输入一段文字进行检索，系统将根据语义算法自动匹配相似度最高的专利。</a:t>
            </a:r>
          </a:p>
        </p:txBody>
      </p:sp>
      <p:sp>
        <p:nvSpPr>
          <p:cNvPr id="972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18AC5CF-FBFA-4091-A6DC-0BBA53656DEB}" type="slidenum">
              <a:rPr lang="zh-CN" altLang="en-US" sz="1200"/>
              <a:pPr>
                <a:spcBef>
                  <a:spcPct val="0"/>
                </a:spcBef>
                <a:buFontTx/>
                <a:buNone/>
              </a:pPr>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p:sp>
      <p:sp>
        <p:nvSpPr>
          <p:cNvPr id="993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扩展检索利用了语义技术辅助我们做逻辑检索。界面和语义检索相类似，通过输入一段技术说明或者一件专利公开号，扩展出相关的关键词，供用户选取编写检索式。</a:t>
            </a:r>
          </a:p>
        </p:txBody>
      </p:sp>
      <p:sp>
        <p:nvSpPr>
          <p:cNvPr id="993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E593B8B-0928-4F34-B790-A8E239D5B16C}" type="slidenum">
              <a:rPr lang="zh-CN" altLang="en-US" sz="1200"/>
              <a:pPr>
                <a:spcBef>
                  <a:spcPct val="0"/>
                </a:spcBef>
                <a:buFontTx/>
                <a:buNone/>
              </a:pPr>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企业：研发阶段，对专利提案进行检索，提高专利申请质量；产品上市前防止侵权的检索，控制风险；分析重点技术和竞争对手，寻找创新机会；在遭遇诉讼时，通过专利检索获得无效证据。</a:t>
            </a:r>
            <a:endParaRPr lang="en-US" altLang="zh-CN" dirty="0" smtClean="0"/>
          </a:p>
          <a:p>
            <a:r>
              <a:rPr lang="zh-CN" altLang="en-US" dirty="0" smtClean="0"/>
              <a:t>咨询机构和律所利用专利情报为客户提供服务。</a:t>
            </a:r>
            <a:endParaRPr lang="en-US" altLang="zh-CN" dirty="0" smtClean="0"/>
          </a:p>
          <a:p>
            <a:r>
              <a:rPr lang="zh-CN" altLang="en-US" dirty="0" smtClean="0"/>
              <a:t>政府部门通过专利统计分析，分析地区、行业创新情况。</a:t>
            </a:r>
            <a:endParaRPr lang="en-US" altLang="zh-CN" dirty="0" smtClean="0"/>
          </a:p>
          <a:p>
            <a:endParaRPr lang="zh-CN" altLang="en-US" dirty="0"/>
          </a:p>
        </p:txBody>
      </p:sp>
      <p:sp>
        <p:nvSpPr>
          <p:cNvPr id="471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77C90C-FA49-4D05-AB83-7FB3B4D5E741}" type="slidenum">
              <a:rPr lang="zh-CN" altLang="en-US"/>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C4CD8A-D906-4203-A1FD-B697AC948105}" type="slidenum">
              <a:rPr lang="zh-CN" altLang="en-US" smtClean="0"/>
              <a:pPr>
                <a:defRPr/>
              </a:pPr>
              <a:t>20</a:t>
            </a:fld>
            <a:endParaRPr lang="zh-CN" altLang="en-US"/>
          </a:p>
        </p:txBody>
      </p:sp>
    </p:spTree>
    <p:extLst>
      <p:ext uri="{BB962C8B-B14F-4D97-AF65-F5344CB8AC3E}">
        <p14:creationId xmlns:p14="http://schemas.microsoft.com/office/powerpoint/2010/main" val="99333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专题库包含“基础库”和“专业库”两个模块。</a:t>
            </a:r>
            <a:endParaRPr lang="en-US" altLang="zh-CN" dirty="0"/>
          </a:p>
          <a:p>
            <a:r>
              <a:rPr lang="zh-CN" altLang="en-US" dirty="0"/>
              <a:t>其中，基础库是对检索式的命中结果进行导航查看，每一个导航节点对应一个检索式。每次点击节点可查看该检索式最新最全的命中。</a:t>
            </a:r>
            <a:endParaRPr lang="en-US" altLang="zh-CN" dirty="0"/>
          </a:p>
        </p:txBody>
      </p:sp>
      <p:sp>
        <p:nvSpPr>
          <p:cNvPr id="1269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D564906-6E24-492E-B796-A80291284B33}" type="slidenum">
              <a:rPr lang="zh-CN" altLang="en-US" sz="1200"/>
              <a:pPr>
                <a:spcBef>
                  <a:spcPct val="0"/>
                </a:spcBef>
                <a:buFontTx/>
                <a:buNone/>
              </a:pPr>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p:sp>
      <p:sp>
        <p:nvSpPr>
          <p:cNvPr id="1290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专业库是对导入的专利数据进行导航查看，每一个导航节点对应用户导入的特定专利。每次点击节点可查看这些专利最新的状态。</a:t>
            </a:r>
            <a:endParaRPr lang="en-US" altLang="zh-CN" dirty="0"/>
          </a:p>
          <a:p>
            <a:r>
              <a:rPr lang="zh-CN" altLang="en-US" dirty="0"/>
              <a:t>同时专业库中支持对数据打标签和评论。</a:t>
            </a:r>
            <a:endParaRPr lang="en-US" altLang="zh-CN" dirty="0"/>
          </a:p>
        </p:txBody>
      </p:sp>
      <p:sp>
        <p:nvSpPr>
          <p:cNvPr id="1290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853A43E-3E3A-46CB-9C0D-AAB452799E0F}" type="slidenum">
              <a:rPr lang="zh-CN" altLang="en-US" sz="1200"/>
              <a:pPr>
                <a:spcBef>
                  <a:spcPct val="0"/>
                </a:spcBef>
                <a:buFontTx/>
                <a:buNone/>
              </a:pPr>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p:sp>
      <p:sp>
        <p:nvSpPr>
          <p:cNvPr id="1310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无论是基础库还是专业库，</a:t>
            </a:r>
            <a:r>
              <a:rPr lang="en-US" altLang="zh-CN"/>
              <a:t>incopat4.0</a:t>
            </a:r>
            <a:r>
              <a:rPr lang="zh-CN" altLang="en-US"/>
              <a:t>均实现了机构内外的数据共享，并且可以灵活设定共享的权限。</a:t>
            </a:r>
          </a:p>
        </p:txBody>
      </p:sp>
      <p:sp>
        <p:nvSpPr>
          <p:cNvPr id="1310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F7860B2-E522-4F77-8399-46878BC95AAA}" type="slidenum">
              <a:rPr lang="zh-CN" altLang="en-US" sz="1200"/>
              <a:pPr>
                <a:spcBef>
                  <a:spcPct val="0"/>
                </a:spcBef>
                <a:buFontTx/>
                <a:buNone/>
              </a:pPr>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p:sp>
      <p:sp>
        <p:nvSpPr>
          <p:cNvPr id="1331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a:t>incoPat</a:t>
            </a:r>
            <a:r>
              <a:rPr lang="zh-CN" altLang="en-US" dirty="0"/>
              <a:t>的分析功能可实现量化统计分析、语义层面的聚类分析和多级引证分析。</a:t>
            </a:r>
          </a:p>
          <a:p>
            <a:endParaRPr lang="zh-CN" altLang="en-US" dirty="0"/>
          </a:p>
        </p:txBody>
      </p:sp>
      <p:sp>
        <p:nvSpPr>
          <p:cNvPr id="1331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FD94DA3-76FB-495C-AB9D-1ED94F38DA51}" type="slidenum">
              <a:rPr lang="zh-CN" altLang="en-US" sz="1200"/>
              <a:pPr>
                <a:spcBef>
                  <a:spcPct val="0"/>
                </a:spcBef>
                <a:buFontTx/>
                <a:buNone/>
              </a:pPr>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p:sp>
      <p:sp>
        <p:nvSpPr>
          <p:cNvPr id="135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为方便用户快速查看统计结果或者进行二次检索，</a:t>
            </a:r>
            <a:r>
              <a:rPr lang="en-US" altLang="zh-CN" dirty="0" err="1"/>
              <a:t>incoPat</a:t>
            </a:r>
            <a:r>
              <a:rPr lang="zh-CN" altLang="en-US" dirty="0"/>
              <a:t>提供了</a:t>
            </a:r>
            <a:r>
              <a:rPr lang="en-US" altLang="zh-CN" dirty="0"/>
              <a:t>73</a:t>
            </a:r>
            <a:r>
              <a:rPr lang="zh-CN" altLang="en-US" dirty="0"/>
              <a:t>个统计筛选</a:t>
            </a:r>
            <a:r>
              <a:rPr lang="en-US" altLang="zh-CN" dirty="0"/>
              <a:t>/</a:t>
            </a:r>
            <a:r>
              <a:rPr lang="zh-CN" altLang="en-US" dirty="0"/>
              <a:t>过滤字段，比国内外同类工具多出很多。</a:t>
            </a:r>
          </a:p>
        </p:txBody>
      </p:sp>
      <p:sp>
        <p:nvSpPr>
          <p:cNvPr id="1351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9FAAE3D-AE37-4B39-84E2-0FCF7A00EAF4}" type="slidenum">
              <a:rPr lang="zh-CN" altLang="en-US" sz="1200"/>
              <a:pPr>
                <a:spcBef>
                  <a:spcPct val="0"/>
                </a:spcBef>
                <a:buFontTx/>
                <a:buNone/>
              </a:pPr>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a:ln>
            <a:solidFill>
              <a:srgbClr val="000000"/>
            </a:solidFill>
            <a:miter lim="800000"/>
            <a:headEnd/>
            <a:tailEnd/>
          </a:ln>
        </p:spPr>
      </p:sp>
      <p:sp>
        <p:nvSpPr>
          <p:cNvPr id="1372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zh-CN" altLang="en-US" dirty="0"/>
              <a:t>在分析模块内，</a:t>
            </a:r>
            <a:r>
              <a:rPr lang="en-US" altLang="zh-CN" dirty="0" err="1"/>
              <a:t>incoPat</a:t>
            </a:r>
            <a:r>
              <a:rPr lang="en-US" altLang="zh-CN" dirty="0"/>
              <a:t> </a:t>
            </a:r>
            <a:r>
              <a:rPr lang="zh-CN" altLang="en-US" dirty="0"/>
              <a:t>不仅提供了</a:t>
            </a:r>
            <a:r>
              <a:rPr lang="en-US" altLang="zh-CN" dirty="0"/>
              <a:t>40</a:t>
            </a:r>
            <a:r>
              <a:rPr lang="zh-CN" altLang="en-US" dirty="0"/>
              <a:t>余个常用的统计分析模板，可分析时间趋势、区域、技术分类、法律及运营信息等指标，而且可实现</a:t>
            </a:r>
            <a:r>
              <a:rPr lang="en-US" altLang="zh-CN" dirty="0"/>
              <a:t>40</a:t>
            </a:r>
            <a:r>
              <a:rPr lang="zh-CN" altLang="en-US" dirty="0"/>
              <a:t>多个自定义字段的组合分析。</a:t>
            </a:r>
            <a:endParaRPr lang="en-US" altLang="zh-CN" dirty="0"/>
          </a:p>
          <a:p>
            <a:endParaRPr lang="en-US" altLang="zh-CN" dirty="0"/>
          </a:p>
        </p:txBody>
      </p:sp>
      <p:sp>
        <p:nvSpPr>
          <p:cNvPr id="13722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6433145F-564C-45B5-A9F6-C795928BD0A8}" type="slidenum">
              <a:rPr lang="zh-CN" altLang="en-US" sz="1200"/>
              <a:pPr algn="r" eaLnBrk="1" hangingPunct="1">
                <a:spcBef>
                  <a:spcPct val="0"/>
                </a:spcBef>
              </a:pPr>
              <a:t>26</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p:sp>
      <p:sp>
        <p:nvSpPr>
          <p:cNvPr id="1392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在文件夹和专业库中进行自定义标引后，可以对标引内容进行统计分析，用于制作技术功效矩阵图表</a:t>
            </a:r>
          </a:p>
          <a:p>
            <a:endParaRPr lang="zh-CN" altLang="en-US" dirty="0"/>
          </a:p>
        </p:txBody>
      </p:sp>
      <p:sp>
        <p:nvSpPr>
          <p:cNvPr id="139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C11D56F-15C6-44FA-9BA5-548597DB9C2A}" type="slidenum">
              <a:rPr lang="zh-CN" altLang="en-US" sz="1200"/>
              <a:pPr>
                <a:spcBef>
                  <a:spcPct val="0"/>
                </a:spcBef>
                <a:buFontTx/>
                <a:buNone/>
              </a:pPr>
              <a:t>27</a:t>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p:sp>
      <p:sp>
        <p:nvSpPr>
          <p:cNvPr id="1413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聚类分析是从语义层面对检索结果进行聚类，可以输出图形包括地图、分子图、矩阵图和饼图。</a:t>
            </a:r>
            <a:endParaRPr lang="en-US" altLang="zh-CN" dirty="0"/>
          </a:p>
          <a:p>
            <a:endParaRPr lang="en-US" altLang="zh-CN" dirty="0"/>
          </a:p>
          <a:p>
            <a:r>
              <a:rPr lang="en-US" altLang="zh-CN" dirty="0"/>
              <a:t>(incoPat4.0</a:t>
            </a:r>
            <a:r>
              <a:rPr lang="zh-CN" altLang="en-US" dirty="0"/>
              <a:t>最新支持对聚类的技术主题和聚类关键词进行自定义编辑。</a:t>
            </a:r>
            <a:r>
              <a:rPr lang="en-US" altLang="zh-CN" dirty="0"/>
              <a:t>)</a:t>
            </a:r>
            <a:endParaRPr lang="zh-CN" altLang="en-US" dirty="0"/>
          </a:p>
        </p:txBody>
      </p:sp>
      <p:sp>
        <p:nvSpPr>
          <p:cNvPr id="1413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E6FA904-AE81-448C-BCA3-787A6B7B56FE}" type="slidenum">
              <a:rPr lang="zh-CN" altLang="en-US" sz="1200"/>
              <a:pPr>
                <a:spcBef>
                  <a:spcPct val="0"/>
                </a:spcBef>
                <a:buFontTx/>
                <a:buNone/>
              </a:pPr>
              <a:t>28</a:t>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p:sp>
      <p:sp>
        <p:nvSpPr>
          <p:cNvPr id="1433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监视功能可实现对特定检索式的最新命中或者特定专利状态变化进行实时监控</a:t>
            </a:r>
          </a:p>
          <a:p>
            <a:endParaRPr lang="zh-CN" altLang="en-US"/>
          </a:p>
        </p:txBody>
      </p:sp>
      <p:sp>
        <p:nvSpPr>
          <p:cNvPr id="1433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D315ACB-95D0-468F-A37F-389E75231BEB}" type="slidenum">
              <a:rPr lang="zh-CN" altLang="en-US" sz="1200"/>
              <a:pPr>
                <a:spcBef>
                  <a:spcPct val="0"/>
                </a:spcBef>
                <a:buFontTx/>
                <a:buNone/>
              </a:pPr>
              <a:t>29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p:sp>
      <p:sp>
        <p:nvSpPr>
          <p:cNvPr id="870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我将从数据、卓越和价值这三个方面对</a:t>
            </a:r>
            <a:r>
              <a:rPr lang="en-US" altLang="zh-CN" smtClean="0"/>
              <a:t>incopat</a:t>
            </a:r>
            <a:r>
              <a:rPr lang="zh-CN" altLang="en-US" smtClean="0"/>
              <a:t>进行介绍。其中数据部分主要介绍数据来源和更新情况。</a:t>
            </a:r>
            <a:endParaRPr lang="en-US" altLang="zh-CN" smtClean="0"/>
          </a:p>
        </p:txBody>
      </p:sp>
      <p:sp>
        <p:nvSpPr>
          <p:cNvPr id="870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eaLnBrk="1" hangingPunct="1">
              <a:buFont typeface="Arial" charset="0"/>
              <a:buNone/>
            </a:pPr>
            <a:fld id="{3322AF8A-645F-4618-BB5F-0E7AE615A457}" type="slidenum">
              <a:rPr lang="zh-CN" altLang="en-US" sz="1200" smtClean="0"/>
              <a:pPr eaLnBrk="1" hangingPunct="1">
                <a:buFont typeface="Arial" charset="0"/>
                <a:buNone/>
              </a:pPr>
              <a:t>3</a:t>
            </a:fld>
            <a:endParaRPr lang="zh-CN"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p:sp>
      <p:sp>
        <p:nvSpPr>
          <p:cNvPr id="145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通过设定监视策略，用户</a:t>
            </a:r>
            <a:r>
              <a:rPr lang="zh-CN" altLang="en-US">
                <a:solidFill>
                  <a:schemeClr val="accent2"/>
                </a:solidFill>
                <a:latin typeface="黑体" panose="02010609060101010101" pitchFamily="49" charset="-122"/>
              </a:rPr>
              <a:t>监视检索式的最新命中或专利状态变化</a:t>
            </a:r>
            <a:r>
              <a:rPr lang="zh-CN" altLang="en-US" sz="1000">
                <a:latin typeface="黑体" panose="02010609060101010101" pitchFamily="49" charset="-122"/>
              </a:rPr>
              <a:t>，</a:t>
            </a:r>
            <a:r>
              <a:rPr lang="zh-CN" altLang="en-US"/>
              <a:t>系统会在指定时间以邮件的形式发送监视结果</a:t>
            </a:r>
            <a:endParaRPr lang="en-US" altLang="zh-CN"/>
          </a:p>
          <a:p>
            <a:endParaRPr lang="en-US" altLang="zh-CN"/>
          </a:p>
        </p:txBody>
      </p:sp>
      <p:sp>
        <p:nvSpPr>
          <p:cNvPr id="1454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E54DB2F-75BC-4A80-9A09-A6AFAFA964D4}" type="slidenum">
              <a:rPr lang="zh-CN" altLang="en-US" sz="1200"/>
              <a:pPr>
                <a:spcBef>
                  <a:spcPct val="0"/>
                </a:spcBef>
                <a:buFontTx/>
                <a:buNone/>
              </a:pPr>
              <a:t>30</a:t>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p:sp>
      <p:sp>
        <p:nvSpPr>
          <p:cNvPr id="1474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很多企业向我们反馈，在使用</a:t>
            </a:r>
            <a:r>
              <a:rPr lang="en-US" altLang="zh-CN" dirty="0" err="1"/>
              <a:t>incoPat</a:t>
            </a:r>
            <a:r>
              <a:rPr lang="zh-CN" altLang="en-US" dirty="0"/>
              <a:t>以后，检索的效率提升了，准确性有保障了，有更多的时间和精力去做提升专利质量和运用专利创造价值的思考了，这些是</a:t>
            </a:r>
            <a:r>
              <a:rPr lang="en-US" altLang="zh-CN" dirty="0" err="1"/>
              <a:t>incoPat</a:t>
            </a:r>
            <a:r>
              <a:rPr lang="zh-CN" altLang="en-US" dirty="0"/>
              <a:t>给客户带来的价值。</a:t>
            </a:r>
          </a:p>
        </p:txBody>
      </p:sp>
      <p:sp>
        <p:nvSpPr>
          <p:cNvPr id="1474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79E5746-6F4E-43A7-8561-8DC6D234F15B}" type="slidenum">
              <a:rPr lang="zh-CN" altLang="en-US" sz="1200"/>
              <a:pPr>
                <a:spcBef>
                  <a:spcPct val="0"/>
                </a:spcBef>
                <a:buFontTx/>
                <a:buNone/>
              </a:pPr>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p:sp>
      <p:sp>
        <p:nvSpPr>
          <p:cNvPr id="125955" name="备注占位符 2"/>
          <p:cNvSpPr>
            <a:spLocks noGrp="1"/>
          </p:cNvSpPr>
          <p:nvPr>
            <p:ph type="body" idx="1"/>
          </p:nvPr>
        </p:nvSpPr>
        <p:spPr/>
        <p:txBody>
          <a:bodyPr/>
          <a:lstStyle/>
          <a:p>
            <a:pPr>
              <a:defRPr/>
            </a:pPr>
            <a:r>
              <a:rPr lang="zh-CN" altLang="en-US" dirty="0"/>
              <a:t>现在在检索时经常会面临一个问题，就是在众多的检索结果中很难找出重要专利进行优先查看。</a:t>
            </a:r>
            <a:endParaRPr lang="en-US" altLang="zh-CN" dirty="0"/>
          </a:p>
          <a:p>
            <a:pPr>
              <a:defRPr/>
            </a:pPr>
            <a:r>
              <a:rPr lang="zh-CN" altLang="en-US" dirty="0"/>
              <a:t>以</a:t>
            </a:r>
            <a:r>
              <a:rPr lang="zh-CN" altLang="en-US" dirty="0">
                <a:solidFill>
                  <a:schemeClr val="tx1">
                    <a:lumMod val="50000"/>
                    <a:lumOff val="50000"/>
                  </a:schemeClr>
                </a:solidFill>
                <a:latin typeface="微软雅黑 Light" panose="020B0502040204020203" pitchFamily="34" charset="-122"/>
                <a:ea typeface="微软雅黑 Light" panose="020B0502040204020203" pitchFamily="34" charset="-122"/>
              </a:rPr>
              <a:t>快速聚焦豆浆机领域的重要专利</a:t>
            </a:r>
            <a:r>
              <a:rPr lang="zh-CN" altLang="en-US" dirty="0"/>
              <a:t>为例，来展示</a:t>
            </a:r>
            <a:r>
              <a:rPr lang="en-US" altLang="zh-CN" dirty="0" err="1"/>
              <a:t>incopat</a:t>
            </a:r>
            <a:r>
              <a:rPr lang="zh-CN" altLang="en-US" dirty="0"/>
              <a:t>是如何帮助用户快速从众多的检索结果中找出重要专利。</a:t>
            </a:r>
            <a:endPar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4950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A5DEF6F-9241-4B83-BA8D-75BBA5FC913E}" type="slidenum">
              <a:rPr lang="zh-CN" altLang="en-US" sz="1200"/>
              <a:pPr>
                <a:spcBef>
                  <a:spcPct val="0"/>
                </a:spcBef>
                <a:buFontTx/>
                <a:buNone/>
              </a:pPr>
              <a:t>32</a:t>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p:sp>
      <p:sp>
        <p:nvSpPr>
          <p:cNvPr id="1515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微软雅黑 Light" panose="020B0502040204020203" pitchFamily="34" charset="-122"/>
                <a:ea typeface="微软雅黑 Light" panose="020B0502040204020203" pitchFamily="34" charset="-122"/>
              </a:rPr>
              <a:t>在标题中检索“豆浆机”，并按合享价值度排序</a:t>
            </a:r>
            <a:endParaRPr lang="zh-CN" altLang="en-US"/>
          </a:p>
        </p:txBody>
      </p:sp>
      <p:sp>
        <p:nvSpPr>
          <p:cNvPr id="1515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7057E3D8-5A6A-4890-87A9-A5DED94DED62}" type="slidenum">
              <a:rPr lang="zh-CN" altLang="en-US" sz="1200"/>
              <a:pPr>
                <a:spcBef>
                  <a:spcPct val="0"/>
                </a:spcBef>
                <a:buFontTx/>
                <a:buNone/>
              </a:pPr>
              <a:t>33</a:t>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p:sp>
      <p:sp>
        <p:nvSpPr>
          <p:cNvPr id="1536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可以看出， “一种双层下盖豆浆机”在</a:t>
            </a:r>
            <a:r>
              <a:rPr lang="en-US" altLang="zh-CN"/>
              <a:t>4980</a:t>
            </a:r>
            <a:r>
              <a:rPr lang="zh-CN" altLang="en-US"/>
              <a:t>余件专利文献中排名第一。这件专利涉及诉讼、转让、许可和无效，并进行过海关备案</a:t>
            </a:r>
          </a:p>
        </p:txBody>
      </p:sp>
      <p:sp>
        <p:nvSpPr>
          <p:cNvPr id="1536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C857B14-0B5E-4366-98BF-CA604CEDE223}" type="slidenum">
              <a:rPr lang="zh-CN" altLang="en-US" sz="1200"/>
              <a:pPr>
                <a:spcBef>
                  <a:spcPct val="0"/>
                </a:spcBef>
                <a:buFontTx/>
                <a:buNone/>
              </a:pPr>
              <a:t>34</a:t>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normAutofit/>
          </a:bodyPr>
          <a:lstStyle/>
          <a:p>
            <a:pPr>
              <a:defRPr/>
            </a:pPr>
            <a:r>
              <a:rPr lang="zh-CN" altLang="en-US" dirty="0"/>
              <a:t>进入专利详细界面，我们可以看到合享价值度的具体评判结果。</a:t>
            </a:r>
            <a:endParaRPr lang="en-US" altLang="zh-CN" dirty="0"/>
          </a:p>
          <a:p>
            <a:pPr>
              <a:defRPr/>
            </a:pPr>
            <a:r>
              <a:rPr lang="zh-CN" altLang="en-US" dirty="0"/>
              <a:t>合享价值度是</a:t>
            </a:r>
            <a:r>
              <a:rPr lang="zh-CN" altLang="zh-CN" dirty="0">
                <a:latin typeface="+mn-ea"/>
              </a:rPr>
              <a:t>利用数据挖掘、迭代优化的方法，</a:t>
            </a:r>
            <a:r>
              <a:rPr lang="zh-CN" altLang="en-US" dirty="0">
                <a:latin typeface="+mn-ea"/>
              </a:rPr>
              <a:t>从技术稳定性、技术先进性和保护范围三个方面对专利数据进行价值评分。</a:t>
            </a:r>
            <a:endParaRPr lang="zh-CN" altLang="en-US" dirty="0"/>
          </a:p>
        </p:txBody>
      </p:sp>
      <p:sp>
        <p:nvSpPr>
          <p:cNvPr id="1556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8DDB7BA-6D63-40FF-A7A5-C0491EC8D812}" type="slidenum">
              <a:rPr lang="zh-CN" altLang="en-US" sz="1200"/>
              <a:pPr>
                <a:spcBef>
                  <a:spcPct val="0"/>
                </a:spcBef>
                <a:buFontTx/>
                <a:buNone/>
              </a:pPr>
              <a:t>35</a:t>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幻灯片图像占位符 1"/>
          <p:cNvSpPr>
            <a:spLocks noGrp="1" noRot="1" noChangeAspect="1" noTextEdit="1"/>
          </p:cNvSpPr>
          <p:nvPr>
            <p:ph type="sldImg"/>
          </p:nvPr>
        </p:nvSpPr>
        <p:spPr/>
      </p:sp>
      <p:sp>
        <p:nvSpPr>
          <p:cNvPr id="1576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从结果看，这件专利经历了多次诉讼，确实是行业中的核心专利。</a:t>
            </a:r>
            <a:endParaRPr lang="en-US" altLang="zh-CN" dirty="0"/>
          </a:p>
          <a:p>
            <a:pPr marL="0" marR="0" lvl="0" indent="0" algn="l" defTabSz="712788" rtl="0" eaLnBrk="0" fontAlgn="base" latinLnBrk="0" hangingPunct="0">
              <a:lnSpc>
                <a:spcPct val="100000"/>
              </a:lnSpc>
              <a:spcBef>
                <a:spcPct val="30000"/>
              </a:spcBef>
              <a:spcAft>
                <a:spcPct val="0"/>
              </a:spcAft>
              <a:buClrTx/>
              <a:buSzTx/>
              <a:buFontTx/>
              <a:buNone/>
              <a:tabLst/>
              <a:defRPr/>
            </a:pPr>
            <a:r>
              <a:rPr lang="zh-CN" altLang="en-US" dirty="0"/>
              <a:t>（可浏览四十多篇民事判决书全文，包含文书标题、裁决判决发生地、原告、被告等信息。）</a:t>
            </a:r>
          </a:p>
        </p:txBody>
      </p:sp>
      <p:sp>
        <p:nvSpPr>
          <p:cNvPr id="1577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B31215A-B51C-4DA3-931A-9FFC46CBCC0E}" type="slidenum">
              <a:rPr lang="zh-CN" altLang="en-US" sz="1200"/>
              <a:pPr>
                <a:spcBef>
                  <a:spcPct val="0"/>
                </a:spcBef>
                <a:buFontTx/>
                <a:buNone/>
              </a:pPr>
              <a:t>36</a:t>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p:sp>
      <p:sp>
        <p:nvSpPr>
          <p:cNvPr id="1597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这是这件专利的无效口审记录和无效决定文件。</a:t>
            </a:r>
            <a:endParaRPr lang="en-US" altLang="zh-CN" dirty="0"/>
          </a:p>
          <a:p>
            <a:pPr marL="0" marR="0" lvl="0" indent="0" algn="l" defTabSz="712788" rtl="0" eaLnBrk="0" fontAlgn="base" latinLnBrk="0" hangingPunct="0">
              <a:lnSpc>
                <a:spcPct val="100000"/>
              </a:lnSpc>
              <a:spcBef>
                <a:spcPct val="30000"/>
              </a:spcBef>
              <a:spcAft>
                <a:spcPct val="0"/>
              </a:spcAft>
              <a:buClrTx/>
              <a:buSzTx/>
              <a:buFontTx/>
              <a:buNone/>
              <a:tabLst/>
              <a:defRPr/>
            </a:pPr>
            <a:r>
              <a:rPr lang="zh-CN" altLang="en-US" dirty="0"/>
              <a:t>（专利许可、转让，以及复审无效决定全文、口审信息在</a:t>
            </a:r>
            <a:r>
              <a:rPr lang="en-US" altLang="zh-CN" dirty="0" err="1"/>
              <a:t>incopat</a:t>
            </a:r>
            <a:r>
              <a:rPr lang="zh-CN" altLang="en-US" dirty="0"/>
              <a:t>中也都可以查看。）</a:t>
            </a:r>
          </a:p>
        </p:txBody>
      </p:sp>
      <p:sp>
        <p:nvSpPr>
          <p:cNvPr id="1597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1FB66DE-DE8F-4CE6-8668-010011D8CF24}" type="slidenum">
              <a:rPr lang="zh-CN" altLang="en-US" sz="1200"/>
              <a:pPr>
                <a:spcBef>
                  <a:spcPct val="0"/>
                </a:spcBef>
                <a:buFontTx/>
                <a:buNone/>
              </a:pPr>
              <a:t>37</a:t>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幻灯片图像占位符 1"/>
          <p:cNvSpPr>
            <a:spLocks noGrp="1" noRot="1" noChangeAspect="1" noTextEdit="1"/>
          </p:cNvSpPr>
          <p:nvPr>
            <p:ph type="sldImg"/>
          </p:nvPr>
        </p:nvSpPr>
        <p:spPr/>
      </p:sp>
      <p:sp>
        <p:nvSpPr>
          <p:cNvPr id="1617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在查新检索时，用户经常碰到的一种情况就是，面对众多检索结果，难以快速找出所需的对比文件。</a:t>
            </a:r>
            <a:endParaRPr lang="en-US" altLang="zh-CN">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a:p>
            <a:r>
              <a:rPr lang="zh-CN" altLang="en-US">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下面将给大家展示</a:t>
            </a:r>
            <a:r>
              <a:rPr lang="en-US" altLang="zh-CN">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incopat</a:t>
            </a:r>
            <a:r>
              <a:rPr lang="zh-CN" altLang="en-US">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是如何帮助用户快速找出对比文件。</a:t>
            </a:r>
            <a:endParaRPr lang="en-US" altLang="zh-CN">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617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595707F-930D-41F5-8BCB-06812F1B853F}" type="slidenum">
              <a:rPr lang="zh-CN" altLang="en-US" sz="1200"/>
              <a:pPr>
                <a:spcBef>
                  <a:spcPct val="0"/>
                </a:spcBef>
                <a:buFontTx/>
                <a:buNone/>
              </a:pPr>
              <a:t>38</a:t>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p:sp>
      <p:sp>
        <p:nvSpPr>
          <p:cNvPr id="1638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首先，</a:t>
            </a:r>
            <a:r>
              <a:rPr lang="en-US" altLang="zh-CN" dirty="0" err="1"/>
              <a:t>incoPat</a:t>
            </a:r>
            <a:r>
              <a:rPr lang="zh-CN" altLang="en-US" dirty="0"/>
              <a:t>提供了语义检索功能，可直接输入一段技术信息进行检索</a:t>
            </a:r>
          </a:p>
        </p:txBody>
      </p:sp>
      <p:sp>
        <p:nvSpPr>
          <p:cNvPr id="1638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9BDDFE7-259D-456F-BA17-7BCBDFDC9BC1}" type="slidenum">
              <a:rPr lang="zh-CN" altLang="en-US" sz="1200"/>
              <a:pPr>
                <a:spcBef>
                  <a:spcPct val="0"/>
                </a:spcBef>
                <a:buFontTx/>
                <a:buNone/>
              </a:pPr>
              <a:t>39</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p:sp>
      <p:sp>
        <p:nvSpPr>
          <p:cNvPr id="890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smtClean="0"/>
              <a:t>Incopat</a:t>
            </a:r>
            <a:r>
              <a:rPr lang="zh-CN" altLang="en-US" dirty="0" smtClean="0"/>
              <a:t>是中国首个</a:t>
            </a:r>
            <a:r>
              <a:rPr lang="zh-CN" altLang="en-US" dirty="0" smtClean="0">
                <a:solidFill>
                  <a:srgbClr val="12A8BC"/>
                </a:solidFill>
                <a:latin typeface="宋体" pitchFamily="2" charset="-122"/>
                <a:ea typeface="微软雅黑 Light" pitchFamily="34" charset="-122"/>
              </a:rPr>
              <a:t>自主知识产权商业专利信息平台</a:t>
            </a:r>
            <a:r>
              <a:rPr lang="zh-CN" altLang="en-US" dirty="0" smtClean="0"/>
              <a:t>，收录了全球</a:t>
            </a:r>
            <a:r>
              <a:rPr lang="en-US" altLang="zh-CN" dirty="0" smtClean="0"/>
              <a:t>102</a:t>
            </a:r>
            <a:r>
              <a:rPr lang="zh-CN" altLang="en-US" dirty="0" smtClean="0"/>
              <a:t>个国家、组织或地区的上亿件专利文件，数据主要从官方或者商业数据库购买，每周至少更新三次。</a:t>
            </a:r>
          </a:p>
        </p:txBody>
      </p:sp>
      <p:sp>
        <p:nvSpPr>
          <p:cNvPr id="890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eaLnBrk="1" hangingPunct="1">
              <a:buFont typeface="Arial" charset="0"/>
              <a:buNone/>
            </a:pPr>
            <a:fld id="{BC8C963E-687E-4123-BCFA-D23C8B7E45AD}" type="slidenum">
              <a:rPr lang="zh-CN" altLang="en-US" sz="1200" smtClean="0"/>
              <a:pPr eaLnBrk="1" hangingPunct="1">
                <a:buFont typeface="Arial" charset="0"/>
                <a:buNone/>
              </a:pPr>
              <a:t>4</a:t>
            </a:fld>
            <a:endParaRPr lang="zh-CN"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幻灯片图像占位符 1"/>
          <p:cNvSpPr>
            <a:spLocks noGrp="1" noRot="1" noChangeAspect="1" noTextEdit="1"/>
          </p:cNvSpPr>
          <p:nvPr>
            <p:ph type="sldImg"/>
          </p:nvPr>
        </p:nvSpPr>
        <p:spPr/>
      </p:sp>
      <p:sp>
        <p:nvSpPr>
          <p:cNvPr id="1658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系统会自动匹配出相似专利，并按照相似程度进行排序展示</a:t>
            </a:r>
          </a:p>
        </p:txBody>
      </p:sp>
      <p:sp>
        <p:nvSpPr>
          <p:cNvPr id="1658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95D49AF5-20A6-4194-8B15-6193180605DA}" type="slidenum">
              <a:rPr lang="zh-CN" altLang="en-US" sz="1200"/>
              <a:pPr>
                <a:spcBef>
                  <a:spcPct val="0"/>
                </a:spcBef>
                <a:buFontTx/>
                <a:buNone/>
              </a:pPr>
              <a:t>40</a:t>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p:sp>
      <p:sp>
        <p:nvSpPr>
          <p:cNvPr id="1679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其次，</a:t>
            </a:r>
            <a:r>
              <a:rPr lang="en-US" altLang="zh-CN"/>
              <a:t>incopat</a:t>
            </a:r>
            <a:r>
              <a:rPr lang="zh-CN" altLang="en-US"/>
              <a:t>提供了多级引证检索和分析功能，</a:t>
            </a:r>
            <a:r>
              <a:rPr lang="zh-CN" altLang="en-US">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命中目标专利后可快速梳理技术演变趋势</a:t>
            </a:r>
            <a:endParaRPr lang="zh-CN" altLang="en-US"/>
          </a:p>
        </p:txBody>
      </p:sp>
      <p:sp>
        <p:nvSpPr>
          <p:cNvPr id="1679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0239862-F886-48A8-BEB4-740A026B15D8}" type="slidenum">
              <a:rPr lang="zh-CN" altLang="en-US" sz="1200"/>
              <a:pPr>
                <a:spcBef>
                  <a:spcPct val="0"/>
                </a:spcBef>
                <a:buFontTx/>
                <a:buNone/>
              </a:pPr>
              <a:t>41</a:t>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p:sp>
      <p:sp>
        <p:nvSpPr>
          <p:cNvPr id="169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此外在查看检索结果时，</a:t>
            </a:r>
            <a:r>
              <a:rPr lang="en-US" altLang="zh-CN" dirty="0" err="1"/>
              <a:t>incopat</a:t>
            </a:r>
            <a:r>
              <a:rPr lang="zh-CN" altLang="en-US" dirty="0"/>
              <a:t>提供了多种便捷的浏览模式。</a:t>
            </a:r>
            <a:endParaRPr lang="en-US" altLang="zh-CN" dirty="0"/>
          </a:p>
          <a:p>
            <a:r>
              <a:rPr lang="zh-CN" altLang="en-US" dirty="0">
                <a:solidFill>
                  <a:srgbClr val="12A8BC"/>
                </a:solidFill>
                <a:latin typeface="微软雅黑 Light" panose="020B0502040204020203" pitchFamily="34" charset="-122"/>
                <a:ea typeface="微软雅黑 Light" panose="020B0502040204020203" pitchFamily="34" charset="-122"/>
              </a:rPr>
              <a:t>例如在图文显示模式下，可展示中英双语标题和摘要</a:t>
            </a:r>
            <a:r>
              <a:rPr lang="zh-CN" altLang="en-US" dirty="0"/>
              <a:t>，方便用户利</a:t>
            </a:r>
            <a:r>
              <a:rPr lang="zh-CN" altLang="en-US" dirty="0">
                <a:latin typeface="微软雅黑 Light" panose="020B0502040204020203" pitchFamily="34" charset="-122"/>
                <a:ea typeface="微软雅黑 Light" panose="020B0502040204020203" pitchFamily="34" charset="-122"/>
                <a:sym typeface="Arial" panose="020B0604020202020204" pitchFamily="34" charset="0"/>
              </a:rPr>
              <a:t>用母语快速筛选目标技术。</a:t>
            </a:r>
            <a:endParaRPr lang="zh-CN" altLang="en-US" dirty="0">
              <a:solidFill>
                <a:srgbClr val="12A8BC"/>
              </a:solidFill>
              <a:latin typeface="微软雅黑 Light" panose="020B0502040204020203" pitchFamily="34" charset="-122"/>
              <a:ea typeface="微软雅黑 Light" panose="020B0502040204020203" pitchFamily="34" charset="-122"/>
            </a:endParaRPr>
          </a:p>
        </p:txBody>
      </p:sp>
      <p:sp>
        <p:nvSpPr>
          <p:cNvPr id="169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6A70883C-05BB-4DF5-8518-33764B1B34B9}" type="slidenum">
              <a:rPr lang="zh-CN" altLang="en-US" sz="1200"/>
              <a:pPr>
                <a:spcBef>
                  <a:spcPct val="0"/>
                </a:spcBef>
                <a:buFontTx/>
                <a:buNone/>
              </a:pPr>
              <a:t>42</a:t>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normAutofit/>
          </a:bodyPr>
          <a:lstStyle/>
          <a:p>
            <a:pPr>
              <a:defRPr/>
            </a:pPr>
            <a:r>
              <a:rPr lang="zh-CN" altLang="en-US" dirty="0">
                <a:solidFill>
                  <a:schemeClr val="tx1">
                    <a:lumMod val="65000"/>
                    <a:lumOff val="35000"/>
                  </a:schemeClr>
                </a:solidFill>
                <a:latin typeface="微软雅黑 Light" panose="020B0502040204020203" pitchFamily="34" charset="-122"/>
                <a:ea typeface="微软雅黑 Light" panose="020B0502040204020203" pitchFamily="34" charset="-122"/>
                <a:sym typeface="Arial" panose="020B0604020202020204" pitchFamily="34" charset="0"/>
              </a:rPr>
              <a:t>首图浏览模式可方便用户对结构类的专利进行快速浏览。</a:t>
            </a:r>
            <a:endParaRPr lang="zh-CN" altLang="en-US" dirty="0"/>
          </a:p>
        </p:txBody>
      </p:sp>
      <p:sp>
        <p:nvSpPr>
          <p:cNvPr id="1720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06850B43-1206-4684-BC58-61A84559E691}" type="slidenum">
              <a:rPr lang="zh-CN" altLang="en-US" sz="1200"/>
              <a:pPr>
                <a:spcBef>
                  <a:spcPct val="0"/>
                </a:spcBef>
                <a:buFontTx/>
                <a:buNone/>
              </a:pPr>
              <a:t>43</a:t>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p:sp>
      <p:sp>
        <p:nvSpPr>
          <p:cNvPr id="1740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多图浏览模式可对单件专利的多张附图进行集中浏览。</a:t>
            </a:r>
            <a:endParaRPr lang="en-US" altLang="zh-CN" dirty="0"/>
          </a:p>
          <a:p>
            <a:r>
              <a:rPr lang="zh-CN" altLang="en-US" dirty="0"/>
              <a:t>以上多种功能的灵活运用，能为用户寻找对比文件提供不同角度的帮助。</a:t>
            </a:r>
            <a:endParaRPr lang="en-US" altLang="zh-CN" dirty="0"/>
          </a:p>
          <a:p>
            <a:endParaRPr lang="zh-CN" altLang="en-US" dirty="0"/>
          </a:p>
        </p:txBody>
      </p:sp>
      <p:sp>
        <p:nvSpPr>
          <p:cNvPr id="1740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EDDADAB-610B-470B-9A1A-81C462536D42}" type="slidenum">
              <a:rPr lang="zh-CN" altLang="en-US" sz="1200"/>
              <a:pPr>
                <a:spcBef>
                  <a:spcPct val="0"/>
                </a:spcBef>
                <a:buFontTx/>
                <a:buNone/>
              </a:pPr>
              <a:t>44</a:t>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p:sp>
      <p:sp>
        <p:nvSpPr>
          <p:cNvPr id="1013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下面以检索 “中兴公司”的专利为例，向大家展示如何用 </a:t>
            </a:r>
            <a:r>
              <a:rPr lang="en-US" altLang="zh-CN" dirty="0" err="1"/>
              <a:t>incoPat</a:t>
            </a:r>
            <a:r>
              <a:rPr lang="zh-CN" altLang="en-US" dirty="0"/>
              <a:t>查全申请人</a:t>
            </a:r>
            <a:r>
              <a:rPr lang="en-US" altLang="zh-CN" dirty="0"/>
              <a:t>/</a:t>
            </a:r>
            <a:r>
              <a:rPr lang="zh-CN" altLang="en-US" dirty="0"/>
              <a:t>专利权人</a:t>
            </a:r>
          </a:p>
          <a:p>
            <a:endParaRPr lang="zh-CN" altLang="en-US" dirty="0"/>
          </a:p>
        </p:txBody>
      </p:sp>
      <p:sp>
        <p:nvSpPr>
          <p:cNvPr id="1013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23FCBBB5-04EE-4AA7-8096-FE8603C3F87B}" type="slidenum">
              <a:rPr lang="zh-CN" altLang="en-US" sz="1200"/>
              <a:pPr>
                <a:spcBef>
                  <a:spcPct val="0"/>
                </a:spcBef>
                <a:buFontTx/>
                <a:buNone/>
              </a:pPr>
              <a:t>45</a:t>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a:ln>
            <a:solidFill>
              <a:srgbClr val="000000"/>
            </a:solidFill>
            <a:miter lim="800000"/>
            <a:headEnd/>
            <a:tailEnd/>
          </a:ln>
        </p:spPr>
      </p:sp>
      <p:sp>
        <p:nvSpPr>
          <p:cNvPr id="1034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zh-CN" altLang="en-US"/>
              <a:t>我们知道，要查全竞争对手的专利，需要考虑竞争对手自己申请的专利和外部获得的专利。</a:t>
            </a:r>
            <a:endParaRPr lang="en-US" altLang="zh-CN"/>
          </a:p>
          <a:p>
            <a:r>
              <a:rPr lang="zh-CN" altLang="en-US"/>
              <a:t>其中自己申请的主要指母公司、分子公司和兼并收购的公司所申请的专利；</a:t>
            </a:r>
            <a:endParaRPr lang="en-US" altLang="zh-CN"/>
          </a:p>
          <a:p>
            <a:r>
              <a:rPr lang="zh-CN" altLang="en-US"/>
              <a:t>外部获得的主要指作为转让的受让人获得的专利。</a:t>
            </a:r>
            <a:endParaRPr lang="en-US" altLang="zh-CN"/>
          </a:p>
        </p:txBody>
      </p:sp>
      <p:sp>
        <p:nvSpPr>
          <p:cNvPr id="10342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08E923BC-5D85-420F-8786-47EBE44AEBA7}" type="slidenum">
              <a:rPr lang="zh-CN" altLang="en-US" sz="1200"/>
              <a:pPr algn="r" eaLnBrk="1" hangingPunct="1">
                <a:spcBef>
                  <a:spcPct val="0"/>
                </a:spcBef>
              </a:pPr>
              <a:t>46</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p:sp>
      <p:sp>
        <p:nvSpPr>
          <p:cNvPr id="1054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为帮助用户查全竞争对手的专利，</a:t>
            </a:r>
            <a:r>
              <a:rPr lang="en-US" altLang="zh-CN" dirty="0" err="1"/>
              <a:t>incoPat</a:t>
            </a:r>
            <a:r>
              <a:rPr lang="zh-CN" altLang="en-US" dirty="0"/>
              <a:t>提供了申请人工具，这个工具中的数据全部是由我们自己加工。</a:t>
            </a:r>
            <a:endParaRPr lang="en-US" altLang="zh-CN" dirty="0"/>
          </a:p>
        </p:txBody>
      </p:sp>
      <p:sp>
        <p:nvSpPr>
          <p:cNvPr id="1054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E9A641ED-599A-4146-B3F4-6FDF1E5FCBB0}" type="slidenum">
              <a:rPr lang="zh-CN" altLang="en-US" sz="1200"/>
              <a:pPr>
                <a:spcBef>
                  <a:spcPct val="0"/>
                </a:spcBef>
                <a:buFontTx/>
                <a:buNone/>
              </a:pPr>
              <a:t>47</a:t>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p:sp>
      <p:sp>
        <p:nvSpPr>
          <p:cNvPr id="1075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在申请人工具中，输入中兴公司名称中的关键词，便可查找出</a:t>
            </a:r>
            <a:r>
              <a:rPr lang="en-US" altLang="zh-CN" dirty="0" err="1"/>
              <a:t>incoPat</a:t>
            </a:r>
            <a:r>
              <a:rPr lang="zh-CN" altLang="en-US" dirty="0"/>
              <a:t>预先梳理出的相关公司名称列表，包含中文名称和英文名称。</a:t>
            </a:r>
            <a:endParaRPr lang="en-US" altLang="zh-CN" dirty="0"/>
          </a:p>
          <a:p>
            <a:endParaRPr lang="zh-CN" altLang="en-US" dirty="0"/>
          </a:p>
        </p:txBody>
      </p:sp>
      <p:sp>
        <p:nvSpPr>
          <p:cNvPr id="1075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41D1214C-CA72-4B7A-95AF-AD7EFE0F3C6B}" type="slidenum">
              <a:rPr lang="zh-CN" altLang="en-US" sz="1200"/>
              <a:pPr>
                <a:spcBef>
                  <a:spcPct val="0"/>
                </a:spcBef>
                <a:buFontTx/>
                <a:buNone/>
              </a:pPr>
              <a:t>48</a:t>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p:sp>
      <p:sp>
        <p:nvSpPr>
          <p:cNvPr id="1116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系统会自动生成以选中公司名作为申请人和受让人的检索式。</a:t>
            </a:r>
            <a:endParaRPr lang="en-US" altLang="zh-CN" dirty="0"/>
          </a:p>
          <a:p>
            <a:r>
              <a:rPr lang="zh-CN" altLang="en-US" dirty="0"/>
              <a:t>利用申请人查询工具，</a:t>
            </a:r>
            <a:r>
              <a:rPr lang="en-US" altLang="zh-CN" dirty="0" err="1"/>
              <a:t>incoPat</a:t>
            </a:r>
            <a:r>
              <a:rPr lang="zh-CN" altLang="en-US" dirty="0"/>
              <a:t>可检索出中兴公司作为申请人或者受让人的七万多件专利文献。</a:t>
            </a:r>
          </a:p>
        </p:txBody>
      </p:sp>
      <p:sp>
        <p:nvSpPr>
          <p:cNvPr id="1116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1203BEE6-2210-4C1D-9BDA-316E5BF11D0C}" type="slidenum">
              <a:rPr lang="zh-CN" altLang="en-US" sz="1200"/>
              <a:pPr>
                <a:spcBef>
                  <a:spcPct val="0"/>
                </a:spcBef>
                <a:buFontTx/>
                <a:buNone/>
              </a:pPr>
              <a:t>49</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incoPat</a:t>
            </a:r>
            <a:r>
              <a:rPr lang="zh-CN" altLang="en-US" dirty="0"/>
              <a:t>是第一个真正实现中文检索全球专利的，我们把国外专利预先翻译为中文，支持用中文在翻译数据中检索，这样消除咱们中国用户的语言障碍。最近，美国、德国、俄罗斯等国家的中文全文也都上线了。</a:t>
            </a:r>
          </a:p>
        </p:txBody>
      </p:sp>
      <p:sp>
        <p:nvSpPr>
          <p:cNvPr id="4" name="灯片编号占位符 3"/>
          <p:cNvSpPr>
            <a:spLocks noGrp="1"/>
          </p:cNvSpPr>
          <p:nvPr>
            <p:ph type="sldNum" sz="quarter" idx="10"/>
          </p:nvPr>
        </p:nvSpPr>
        <p:spPr/>
        <p:txBody>
          <a:bodyPr/>
          <a:lstStyle/>
          <a:p>
            <a:pPr>
              <a:defRPr/>
            </a:pPr>
            <a:fld id="{DDC4CD8A-D906-4203-A1FD-B697AC948105}" type="slidenum">
              <a:rPr lang="zh-CN" altLang="en-US" smtClean="0"/>
              <a:pPr>
                <a:defRPr/>
              </a:pPr>
              <a:t>5</a:t>
            </a:fld>
            <a:endParaRPr lang="zh-CN" altLang="en-US"/>
          </a:p>
        </p:txBody>
      </p:sp>
    </p:spTree>
    <p:extLst>
      <p:ext uri="{BB962C8B-B14F-4D97-AF65-F5344CB8AC3E}">
        <p14:creationId xmlns:p14="http://schemas.microsoft.com/office/powerpoint/2010/main" val="2435484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幻灯片图像占位符 1"/>
          <p:cNvSpPr>
            <a:spLocks noGrp="1" noRot="1" noChangeAspect="1" noTextEdit="1"/>
          </p:cNvSpPr>
          <p:nvPr>
            <p:ph type="sldImg"/>
          </p:nvPr>
        </p:nvSpPr>
        <p:spPr/>
      </p:sp>
      <p:sp>
        <p:nvSpPr>
          <p:cNvPr id="1781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以上是对</a:t>
            </a:r>
            <a:r>
              <a:rPr lang="en-US" altLang="zh-CN" dirty="0" err="1"/>
              <a:t>incoPat</a:t>
            </a:r>
            <a:r>
              <a:rPr lang="zh-CN" altLang="en-US" dirty="0"/>
              <a:t>系统功能的介绍。</a:t>
            </a:r>
            <a:endParaRPr lang="en-US" altLang="zh-CN" dirty="0"/>
          </a:p>
          <a:p>
            <a:endParaRPr lang="en-US" altLang="zh-CN" dirty="0"/>
          </a:p>
          <a:p>
            <a:r>
              <a:rPr lang="zh-CN" altLang="en-US" dirty="0"/>
              <a:t>在您成为产品正式用户之后，我们将会提供免费的在线或者现场培训，帮助您了解和掌握更多、更深入的系统特色和功能运用。</a:t>
            </a:r>
            <a:endParaRPr lang="en-US" altLang="zh-CN" dirty="0"/>
          </a:p>
          <a:p>
            <a:endParaRPr lang="en-US" altLang="zh-CN" dirty="0"/>
          </a:p>
          <a:p>
            <a:r>
              <a:rPr lang="zh-CN" altLang="en-US" dirty="0"/>
              <a:t>此外我们还提供多种渠道的客户服务，例如工作时间提供电话或者在线咨询，客服邮箱</a:t>
            </a:r>
            <a:r>
              <a:rPr lang="en-US" altLang="zh-CN" dirty="0"/>
              <a:t>24</a:t>
            </a:r>
            <a:r>
              <a:rPr lang="zh-CN" altLang="en-US" dirty="0"/>
              <a:t>小时接收咨询邮件。</a:t>
            </a:r>
          </a:p>
          <a:p>
            <a:endParaRPr lang="zh-CN" altLang="en-US" dirty="0"/>
          </a:p>
        </p:txBody>
      </p:sp>
      <p:sp>
        <p:nvSpPr>
          <p:cNvPr id="1781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F81CA46D-8E19-447B-B93F-8309CA20BB32}" type="slidenum">
              <a:rPr lang="zh-CN" altLang="en-US" sz="1200"/>
              <a:pPr>
                <a:spcBef>
                  <a:spcPct val="0"/>
                </a:spcBef>
                <a:buFontTx/>
                <a:buNone/>
              </a:pPr>
              <a:t>50</a:t>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u="none" dirty="0">
                <a:solidFill>
                  <a:schemeClr val="tx1"/>
                </a:solidFill>
              </a:rPr>
              <a:t>中科院：南京先进激光技术研究所  北京纳米能源与系统研究所  中国科学院大连化学物理研究所  计算技术研究所</a:t>
            </a:r>
          </a:p>
          <a:p>
            <a:endParaRPr lang="zh-CN" altLang="en-US" u="none" dirty="0">
              <a:solidFill>
                <a:schemeClr val="tx1"/>
              </a:solidFill>
            </a:endParaRPr>
          </a:p>
        </p:txBody>
      </p:sp>
      <p:sp>
        <p:nvSpPr>
          <p:cNvPr id="4" name="灯片编号占位符 3"/>
          <p:cNvSpPr>
            <a:spLocks noGrp="1"/>
          </p:cNvSpPr>
          <p:nvPr>
            <p:ph type="sldNum" sz="quarter" idx="10"/>
          </p:nvPr>
        </p:nvSpPr>
        <p:spPr/>
        <p:txBody>
          <a:bodyPr/>
          <a:lstStyle/>
          <a:p>
            <a:pPr>
              <a:defRPr/>
            </a:pPr>
            <a:fld id="{DDC4CD8A-D906-4203-A1FD-B697AC948105}" type="slidenum">
              <a:rPr lang="zh-CN" altLang="en-US" smtClean="0"/>
              <a:pPr>
                <a:defRPr/>
              </a:pPr>
              <a:t>54</a:t>
            </a:fld>
            <a:endParaRPr lang="zh-CN" altLang="en-US"/>
          </a:p>
        </p:txBody>
      </p:sp>
    </p:spTree>
    <p:extLst>
      <p:ext uri="{BB962C8B-B14F-4D97-AF65-F5344CB8AC3E}">
        <p14:creationId xmlns:p14="http://schemas.microsoft.com/office/powerpoint/2010/main" val="1937682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p:sp>
      <p:sp>
        <p:nvSpPr>
          <p:cNvPr id="181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1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C51EDD73-3CA4-4F14-80D2-144C95008903}" type="slidenum">
              <a:rPr lang="zh-CN" altLang="en-US" sz="1200">
                <a:solidFill>
                  <a:srgbClr val="000000"/>
                </a:solidFill>
              </a:rPr>
              <a:pPr>
                <a:spcBef>
                  <a:spcPct val="0"/>
                </a:spcBef>
                <a:buFontTx/>
                <a:buNone/>
              </a:pPr>
              <a:t>55</a:t>
            </a:fld>
            <a:endParaRPr lang="zh-CN"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看下面的例子，这件日本专利就有中文、英文、日文三种语言，都支持检索。用中文快速浏览和筛选也会非常方便。</a:t>
            </a:r>
            <a:endParaRPr lang="en-US" altLang="zh-CN" dirty="0"/>
          </a:p>
          <a:p>
            <a:r>
              <a:rPr lang="zh-CN" altLang="en-US" dirty="0"/>
              <a:t>（其他平台因为没有做预先翻译，就实现不了中文在翻译数据中检索，也没办法在结果中直观地浏览中文信息。）</a:t>
            </a:r>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515F4FD1-F2BF-4340-B14A-0E4C8BF5CF37}" type="slidenum">
              <a:rPr lang="zh-CN" altLang="en-US" sz="1200"/>
              <a:pPr>
                <a:spcBef>
                  <a:spcPct val="0"/>
                </a:spcBef>
                <a:buFontTx/>
                <a:buNone/>
              </a:pPr>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a:t>incoPat</a:t>
            </a:r>
            <a:r>
              <a:rPr lang="zh-CN" altLang="en-US" dirty="0"/>
              <a:t>另一个独有的特点，是把专利相关的法律、经营、市场信息高度融合了。法律方面，包括了专利诉讼、复审无效信息。经营方面，包括了专利转让、许可、质押请况。市场方面有海关备案信息和专利的同族布局情况。这些维度都支持检索、统计和分析。所以在</a:t>
            </a:r>
            <a:r>
              <a:rPr lang="en-US" altLang="zh-CN" dirty="0" err="1"/>
              <a:t>incoPat</a:t>
            </a:r>
            <a:r>
              <a:rPr lang="zh-CN" altLang="en-US" dirty="0"/>
              <a:t>里查询的不仅是专利文件本身，和专利相关的法律事件都可以查到。目前，</a:t>
            </a:r>
            <a:r>
              <a:rPr lang="en-US" altLang="zh-CN" dirty="0" err="1"/>
              <a:t>incoPat</a:t>
            </a:r>
            <a:r>
              <a:rPr lang="zh-CN" altLang="en-US" dirty="0"/>
              <a:t>支持</a:t>
            </a:r>
            <a:r>
              <a:rPr lang="en-US" altLang="zh-CN" dirty="0"/>
              <a:t>236</a:t>
            </a:r>
            <a:r>
              <a:rPr lang="zh-CN" altLang="en-US" dirty="0"/>
              <a:t>个检索字段，支持</a:t>
            </a:r>
            <a:r>
              <a:rPr lang="en-US" altLang="zh-CN" dirty="0"/>
              <a:t>70</a:t>
            </a:r>
            <a:r>
              <a:rPr lang="zh-CN" altLang="en-US" dirty="0"/>
              <a:t>多个统计维度，</a:t>
            </a:r>
            <a:r>
              <a:rPr lang="en-US" altLang="zh-CN" dirty="0"/>
              <a:t>40</a:t>
            </a:r>
            <a:r>
              <a:rPr lang="zh-CN" altLang="en-US" dirty="0"/>
              <a:t>多个分析维度，这在国内的检索系统中是遥遥领先的。</a:t>
            </a:r>
            <a:endParaRPr lang="en-US" altLang="zh-CN" dirty="0"/>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3448AACE-8755-476C-B04C-9C8330C7B3FE}" type="slidenum">
              <a:rPr lang="zh-CN" altLang="en-US" sz="1200"/>
              <a:pPr>
                <a:spcBef>
                  <a:spcPct val="0"/>
                </a:spcBef>
                <a:buFontTx/>
                <a:buNone/>
              </a:pPr>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咱们在得到检索结果时，就可以看到相应的诉讼、转让、许可、海关备案等标签了，掌握专利的背景，一目了然。</a:t>
            </a:r>
            <a:endParaRPr lang="en-US" altLang="zh-CN" dirty="0"/>
          </a:p>
        </p:txBody>
      </p:sp>
      <p:sp>
        <p:nvSpPr>
          <p:cNvPr id="573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BFC68C49-A207-40A4-9219-4BABF09EF2F8}" type="slidenum">
              <a:rPr lang="zh-CN" altLang="en-US" sz="1200"/>
              <a:pPr>
                <a:spcBef>
                  <a:spcPct val="0"/>
                </a:spcBef>
                <a:buFontTx/>
                <a:buNone/>
              </a:pPr>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err="1"/>
              <a:t>incoPat</a:t>
            </a:r>
            <a:r>
              <a:rPr lang="en-US" altLang="zh-CN" dirty="0"/>
              <a:t> </a:t>
            </a:r>
            <a:r>
              <a:rPr lang="zh-CN" altLang="en-US" dirty="0"/>
              <a:t>在中国首次实现了原始数据库和同族数据库的双库检索。</a:t>
            </a:r>
            <a:endParaRPr lang="en-US" altLang="zh-CN" dirty="0"/>
          </a:p>
          <a:p>
            <a:r>
              <a:rPr lang="zh-CN" altLang="en-US" dirty="0"/>
              <a:t>其中原始数据库可按照专利申请的</a:t>
            </a:r>
            <a:r>
              <a:rPr lang="zh-CN" altLang="en-US" dirty="0">
                <a:latin typeface="微软雅黑 Light" panose="020B0502040204020203" pitchFamily="34" charset="-122"/>
                <a:ea typeface="微软雅黑 Light" panose="020B0502040204020203" pitchFamily="34" charset="-122"/>
              </a:rPr>
              <a:t>国家</a:t>
            </a:r>
            <a:r>
              <a:rPr lang="en-US" altLang="zh-CN"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地域，将每件专利文献分开进行检索和展示。</a:t>
            </a:r>
            <a:endParaRPr lang="en-US" altLang="zh-CN" dirty="0">
              <a:latin typeface="微软雅黑 Light" panose="020B0502040204020203" pitchFamily="34" charset="-122"/>
              <a:ea typeface="微软雅黑 Light" panose="020B0502040204020203" pitchFamily="34" charset="-122"/>
            </a:endParaRPr>
          </a:p>
          <a:p>
            <a:r>
              <a:rPr lang="zh-CN" altLang="en-US" dirty="0">
                <a:latin typeface="微软雅黑 Light" panose="020B0502040204020203" pitchFamily="34" charset="-122"/>
                <a:ea typeface="微软雅黑 Light" panose="020B0502040204020203" pitchFamily="34" charset="-122"/>
              </a:rPr>
              <a:t>同族数据库可将每个专利家族作为一个文件进行检索和展示。在同族库中检索，专利家族信息互补，检索更全面可靠。</a:t>
            </a:r>
          </a:p>
          <a:p>
            <a:endParaRPr lang="zh-CN" altLang="en-US" dirty="0"/>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anose="020F0502020204030204" pitchFamily="34" charset="0"/>
                <a:ea typeface="宋体" panose="02010600030101010101" pitchFamily="2" charset="-122"/>
              </a:defRPr>
            </a:lvl1pPr>
            <a:lvl2pPr marL="742950" indent="-285750">
              <a:spcBef>
                <a:spcPct val="30000"/>
              </a:spcBef>
              <a:defRPr sz="9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9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9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9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30000"/>
              </a:spcBef>
              <a:spcAft>
                <a:spcPct val="0"/>
              </a:spcAft>
              <a:defRPr sz="900">
                <a:solidFill>
                  <a:schemeClr val="tx1"/>
                </a:solidFill>
                <a:latin typeface="Calibri" panose="020F0502020204030204" pitchFamily="34" charset="0"/>
                <a:ea typeface="宋体" panose="02010600030101010101" pitchFamily="2" charset="-122"/>
              </a:defRPr>
            </a:lvl9pPr>
          </a:lstStyle>
          <a:p>
            <a:pPr>
              <a:spcBef>
                <a:spcPct val="0"/>
              </a:spcBef>
              <a:buFontTx/>
              <a:buNone/>
            </a:pPr>
            <a:fld id="{D8405182-221E-4E34-A942-8DA4C59ABCD0}" type="slidenum">
              <a:rPr lang="zh-CN" altLang="en-US" sz="1200"/>
              <a:pPr>
                <a:spcBef>
                  <a:spcPct val="0"/>
                </a:spcBef>
                <a:buFontTx/>
                <a:buNone/>
              </a:pPr>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mailto:service@incoshare.com"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service@incoshare.com"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5" name="矩形 4"/>
          <p:cNvSpPr/>
          <p:nvPr/>
        </p:nvSpPr>
        <p:spPr>
          <a:xfrm>
            <a:off x="4179888" y="1477963"/>
            <a:ext cx="5980112" cy="239236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en-US" sz="1167" dirty="0"/>
          </a:p>
        </p:txBody>
      </p:sp>
      <p:cxnSp>
        <p:nvCxnSpPr>
          <p:cNvPr id="6" name="直接连接符 5"/>
          <p:cNvCxnSpPr/>
          <p:nvPr/>
        </p:nvCxnSpPr>
        <p:spPr>
          <a:xfrm>
            <a:off x="4179888" y="2857500"/>
            <a:ext cx="5181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778000"/>
            <a:ext cx="358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954088" y="3268663"/>
            <a:ext cx="2570162" cy="323850"/>
          </a:xfrm>
          <a:prstGeom prst="rect">
            <a:avLst/>
          </a:prstGeom>
          <a:noFill/>
          <a:ln>
            <a:noFill/>
          </a:ln>
          <a:extLst/>
        </p:spPr>
        <p:txBody>
          <a:bodyPr>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lgn="ctr">
              <a:buFont typeface="Arial" charset="0"/>
              <a:buNone/>
              <a:defRPr/>
            </a:pPr>
            <a:r>
              <a:rPr lang="en-US" altLang="zh-CN" sz="1500">
                <a:solidFill>
                  <a:srgbClr val="7F7F7F"/>
                </a:solidFill>
                <a:latin typeface="微软雅黑 Light" pitchFamily="34" charset="-122"/>
                <a:ea typeface="微软雅黑 Light" pitchFamily="34" charset="-122"/>
              </a:rPr>
              <a:t> original from </a:t>
            </a:r>
            <a:r>
              <a:rPr lang="en-US" altLang="zh-CN" sz="1500">
                <a:solidFill>
                  <a:srgbClr val="7F7F7F"/>
                </a:solidFill>
                <a:latin typeface="Corbel" pitchFamily="34" charset="0"/>
                <a:ea typeface="微软雅黑 Light" pitchFamily="34" charset="-122"/>
              </a:rPr>
              <a:t>incoShare</a:t>
            </a:r>
            <a:endParaRPr lang="en-US" altLang="zh-CN" sz="1500">
              <a:solidFill>
                <a:srgbClr val="7F7F7F"/>
              </a:solidFill>
              <a:latin typeface="微软雅黑 Light" pitchFamily="34" charset="-122"/>
              <a:ea typeface="微软雅黑 Light" pitchFamily="34" charset="-122"/>
            </a:endParaRPr>
          </a:p>
        </p:txBody>
      </p:sp>
      <p:sp>
        <p:nvSpPr>
          <p:cNvPr id="2" name="标题 1"/>
          <p:cNvSpPr>
            <a:spLocks noGrp="1"/>
          </p:cNvSpPr>
          <p:nvPr>
            <p:ph type="ctrTitle"/>
          </p:nvPr>
        </p:nvSpPr>
        <p:spPr>
          <a:xfrm>
            <a:off x="4180000" y="1477501"/>
            <a:ext cx="5181556" cy="1379998"/>
          </a:xfrm>
          <a:prstGeom prst="rect">
            <a:avLst/>
          </a:prstGeom>
        </p:spPr>
        <p:txBody>
          <a:bodyPr anchor="b">
            <a:normAutofit/>
          </a:bodyPr>
          <a:lstStyle>
            <a:lvl1pPr algn="l">
              <a:defRPr sz="4500">
                <a:solidFill>
                  <a:schemeClr val="bg1"/>
                </a:solidFill>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4179999" y="2977501"/>
            <a:ext cx="5181556" cy="539997"/>
          </a:xfrm>
          <a:prstGeom prst="rect">
            <a:avLst/>
          </a:prstGeom>
        </p:spPr>
        <p:txBody>
          <a:bodyPr>
            <a:normAutofit/>
          </a:bodyPr>
          <a:lstStyle>
            <a:lvl1pPr marL="0" indent="0" algn="l">
              <a:buNone/>
              <a:defRPr sz="2333">
                <a:solidFill>
                  <a:schemeClr val="bg1"/>
                </a:solidFill>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a:t>单击此处编辑母版副标题样式</a:t>
            </a:r>
            <a:endParaRPr lang="zh-CN" altLang="en-US" dirty="0"/>
          </a:p>
        </p:txBody>
      </p:sp>
      <p:sp>
        <p:nvSpPr>
          <p:cNvPr id="14" name="文本占位符 13"/>
          <p:cNvSpPr>
            <a:spLocks noGrp="1"/>
          </p:cNvSpPr>
          <p:nvPr>
            <p:ph type="body" sz="quarter" idx="13"/>
          </p:nvPr>
        </p:nvSpPr>
        <p:spPr>
          <a:xfrm>
            <a:off x="4180417" y="3517500"/>
            <a:ext cx="5180542" cy="352389"/>
          </a:xfrm>
          <a:prstGeom prst="rect">
            <a:avLst/>
          </a:prstGeom>
        </p:spPr>
        <p:txBody>
          <a:bodyPr anchor="b" anchorCtr="0">
            <a:normAutofit/>
          </a:bodyPr>
          <a:lstStyle>
            <a:lvl1pPr marL="0" indent="0">
              <a:buNone/>
              <a:defRPr sz="2000">
                <a:solidFill>
                  <a:schemeClr val="bg1">
                    <a:lumMod val="95000"/>
                  </a:schemeClr>
                </a:solidFill>
              </a:defRPr>
            </a:lvl1pPr>
          </a:lstStyle>
          <a:p>
            <a:pPr lvl="0"/>
            <a:r>
              <a:rPr lang="zh-CN" altLang="en-US"/>
              <a:t>单击此处编辑母版文本样式</a:t>
            </a:r>
          </a:p>
        </p:txBody>
      </p:sp>
    </p:spTree>
    <p:extLst>
      <p:ext uri="{BB962C8B-B14F-4D97-AF65-F5344CB8AC3E}">
        <p14:creationId xmlns:p14="http://schemas.microsoft.com/office/powerpoint/2010/main" val="156942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557110"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Analysis</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99591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364750"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Search</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188157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800767"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C </a:t>
            </a:r>
            <a:r>
              <a:rPr lang="en-US" altLang="zh-CN" sz="2000" dirty="0" smtClean="0">
                <a:solidFill>
                  <a:srgbClr val="7F7F7F"/>
                </a:solidFill>
                <a:latin typeface="微软雅黑 Light" pitchFamily="34" charset="-122"/>
                <a:ea typeface="微软雅黑 Light" pitchFamily="34" charset="-122"/>
              </a:rPr>
              <a:t>Value</a:t>
            </a:r>
            <a:r>
              <a:rPr lang="en-US" altLang="zh-CN" sz="2000" baseline="0" dirty="0" smtClean="0">
                <a:solidFill>
                  <a:srgbClr val="7F7F7F"/>
                </a:solidFill>
                <a:latin typeface="微软雅黑 Light" pitchFamily="34" charset="-122"/>
                <a:ea typeface="微软雅黑 Light" pitchFamily="34" charset="-122"/>
              </a:rPr>
              <a:t>   </a:t>
            </a:r>
            <a:r>
              <a:rPr lang="en-US" altLang="zh-CN" sz="1600" dirty="0" smtClean="0">
                <a:solidFill>
                  <a:srgbClr val="12A8BC"/>
                </a:solidFill>
                <a:latin typeface="微软雅黑 Light" pitchFamily="34" charset="-122"/>
                <a:ea typeface="微软雅黑 Light" pitchFamily="34" charset="-122"/>
              </a:rPr>
              <a:t>Patent Value</a:t>
            </a:r>
            <a:r>
              <a:rPr lang="zh-CN" altLang="en-US" sz="1600" dirty="0" smtClean="0">
                <a:solidFill>
                  <a:srgbClr val="12A8BC"/>
                </a:solidFill>
                <a:latin typeface="微软雅黑 Light" pitchFamily="34" charset="-122"/>
                <a:ea typeface="微软雅黑 Light" pitchFamily="34" charset="-122"/>
              </a:rPr>
              <a:t> </a:t>
            </a:r>
            <a:endParaRPr lang="zh-CN" altLang="en-US" sz="16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423894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877711"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smtClean="0">
                <a:solidFill>
                  <a:srgbClr val="7F7F7F"/>
                </a:solidFill>
                <a:latin typeface="微软雅黑 Light" pitchFamily="34" charset="-122"/>
                <a:ea typeface="微软雅黑 Light" pitchFamily="34" charset="-122"/>
              </a:rPr>
              <a:t>B</a:t>
            </a:r>
            <a:r>
              <a:rPr lang="en-US" altLang="zh-CN" sz="2000" baseline="0" dirty="0" smtClean="0">
                <a:solidFill>
                  <a:srgbClr val="7F7F7F"/>
                </a:solidFill>
                <a:latin typeface="微软雅黑 Light" pitchFamily="34" charset="-122"/>
                <a:ea typeface="微软雅黑 Light" pitchFamily="34" charset="-122"/>
              </a:rPr>
              <a:t> Function</a:t>
            </a:r>
            <a:r>
              <a:rPr lang="zh-CN" altLang="en-US" sz="2000" dirty="0" smtClean="0">
                <a:solidFill>
                  <a:srgbClr val="7F7F7F"/>
                </a:solidFill>
                <a:latin typeface="微软雅黑 Light" pitchFamily="34" charset="-122"/>
                <a:ea typeface="微软雅黑 Light" pitchFamily="34" charset="-122"/>
              </a:rPr>
              <a:t>   </a:t>
            </a:r>
            <a:r>
              <a:rPr lang="zh-CN" altLang="en-US" sz="2000" dirty="0" smtClean="0">
                <a:solidFill>
                  <a:srgbClr val="12A8BC"/>
                </a:solidFill>
                <a:latin typeface="微软雅黑 Light" pitchFamily="34" charset="-122"/>
                <a:ea typeface="微软雅黑 Light" pitchFamily="34" charset="-122"/>
              </a:rPr>
              <a:t>筛选</a:t>
            </a:r>
            <a:r>
              <a:rPr lang="zh-CN" altLang="en-US" sz="2000" dirty="0">
                <a:solidFill>
                  <a:srgbClr val="12A8BC"/>
                </a:solidFill>
                <a:latin typeface="微软雅黑 Light" pitchFamily="34" charset="-122"/>
                <a:ea typeface="微软雅黑 Light" pitchFamily="34" charset="-122"/>
              </a:rPr>
              <a:t>角度</a:t>
            </a:r>
          </a:p>
        </p:txBody>
      </p:sp>
    </p:spTree>
    <p:extLst>
      <p:ext uri="{BB962C8B-B14F-4D97-AF65-F5344CB8AC3E}">
        <p14:creationId xmlns:p14="http://schemas.microsoft.com/office/powerpoint/2010/main" val="305546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6088112" y="317530"/>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6520160" y="236361"/>
            <a:ext cx="3416320"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C </a:t>
            </a:r>
            <a:r>
              <a:rPr lang="en-US" altLang="zh-CN" sz="2000" dirty="0" smtClean="0">
                <a:solidFill>
                  <a:srgbClr val="7F7F7F"/>
                </a:solidFill>
                <a:latin typeface="微软雅黑 Light" pitchFamily="34" charset="-122"/>
                <a:ea typeface="微软雅黑 Light" pitchFamily="34" charset="-122"/>
              </a:rPr>
              <a:t>Value</a:t>
            </a:r>
            <a:r>
              <a:rPr lang="zh-CN" altLang="en-US" sz="2000" dirty="0" smtClean="0">
                <a:solidFill>
                  <a:srgbClr val="7F7F7F"/>
                </a:solidFill>
                <a:latin typeface="微软雅黑 Light" pitchFamily="34" charset="-122"/>
                <a:ea typeface="微软雅黑 Light" pitchFamily="34" charset="-122"/>
              </a:rPr>
              <a:t>  </a:t>
            </a:r>
            <a:r>
              <a:rPr lang="en-US" altLang="zh-CN" sz="1800" dirty="0" smtClean="0">
                <a:solidFill>
                  <a:srgbClr val="12A8BC"/>
                </a:solidFill>
                <a:latin typeface="微软雅黑 Light" pitchFamily="34" charset="-122"/>
                <a:ea typeface="微软雅黑 Light" pitchFamily="34" charset="-122"/>
              </a:rPr>
              <a:t>Search Competitor</a:t>
            </a:r>
            <a:r>
              <a:rPr lang="zh-CN" altLang="en-US" sz="1800" dirty="0" smtClean="0">
                <a:solidFill>
                  <a:srgbClr val="12A8BC"/>
                </a:solidFill>
                <a:latin typeface="微软雅黑 Light" pitchFamily="34" charset="-122"/>
                <a:ea typeface="微软雅黑 Light" pitchFamily="34" charset="-122"/>
              </a:rPr>
              <a:t> </a:t>
            </a:r>
            <a:endParaRPr lang="zh-CN" altLang="en-US" sz="18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056517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371725" cy="40005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a:solidFill>
                  <a:srgbClr val="7F7F7F"/>
                </a:solidFill>
                <a:latin typeface="微软雅黑 Light" pitchFamily="34" charset="-122"/>
                <a:ea typeface="微软雅黑 Light" pitchFamily="34" charset="-122"/>
              </a:rPr>
              <a:t>C </a:t>
            </a:r>
            <a:r>
              <a:rPr lang="zh-CN" altLang="en-US" sz="2000">
                <a:solidFill>
                  <a:srgbClr val="7F7F7F"/>
                </a:solidFill>
                <a:latin typeface="微软雅黑 Light" pitchFamily="34" charset="-122"/>
                <a:ea typeface="微软雅黑 Light" pitchFamily="34" charset="-122"/>
              </a:rPr>
              <a:t>价值    </a:t>
            </a:r>
            <a:r>
              <a:rPr lang="zh-CN" altLang="en-US" sz="2000">
                <a:solidFill>
                  <a:srgbClr val="12A8BC"/>
                </a:solidFill>
                <a:latin typeface="微软雅黑 Light" pitchFamily="34" charset="-122"/>
                <a:ea typeface="微软雅黑 Light" pitchFamily="34" charset="-122"/>
              </a:rPr>
              <a:t> 启示研发</a:t>
            </a:r>
          </a:p>
        </p:txBody>
      </p:sp>
    </p:spTree>
    <p:extLst>
      <p:ext uri="{BB962C8B-B14F-4D97-AF65-F5344CB8AC3E}">
        <p14:creationId xmlns:p14="http://schemas.microsoft.com/office/powerpoint/2010/main" val="88841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884487" cy="40005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a:solidFill>
                  <a:srgbClr val="7F7F7F"/>
                </a:solidFill>
                <a:latin typeface="微软雅黑 Light" pitchFamily="34" charset="-122"/>
                <a:ea typeface="微软雅黑 Light" pitchFamily="34" charset="-122"/>
              </a:rPr>
              <a:t>C </a:t>
            </a:r>
            <a:r>
              <a:rPr lang="zh-CN" altLang="en-US" sz="2000">
                <a:solidFill>
                  <a:srgbClr val="7F7F7F"/>
                </a:solidFill>
                <a:latin typeface="微软雅黑 Light" pitchFamily="34" charset="-122"/>
                <a:ea typeface="微软雅黑 Light" pitchFamily="34" charset="-122"/>
              </a:rPr>
              <a:t>价值    </a:t>
            </a:r>
            <a:r>
              <a:rPr lang="zh-CN" altLang="en-US" sz="2000">
                <a:solidFill>
                  <a:srgbClr val="12A8BC"/>
                </a:solidFill>
                <a:latin typeface="微软雅黑 Light" pitchFamily="34" charset="-122"/>
                <a:ea typeface="微软雅黑 Light" pitchFamily="34" charset="-122"/>
              </a:rPr>
              <a:t> 潜在许可对象</a:t>
            </a:r>
          </a:p>
        </p:txBody>
      </p:sp>
    </p:spTree>
    <p:extLst>
      <p:ext uri="{BB962C8B-B14F-4D97-AF65-F5344CB8AC3E}">
        <p14:creationId xmlns:p14="http://schemas.microsoft.com/office/powerpoint/2010/main" val="3927506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6520160" y="304800"/>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6808192" y="225425"/>
            <a:ext cx="3211135"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C </a:t>
            </a:r>
            <a:r>
              <a:rPr lang="en-US" altLang="zh-CN" sz="2000" dirty="0" smtClean="0">
                <a:solidFill>
                  <a:srgbClr val="7F7F7F"/>
                </a:solidFill>
                <a:latin typeface="微软雅黑 Light" pitchFamily="34" charset="-122"/>
                <a:ea typeface="微软雅黑 Light" pitchFamily="34" charset="-122"/>
              </a:rPr>
              <a:t>Value</a:t>
            </a:r>
            <a:r>
              <a:rPr lang="zh-CN" altLang="en-US" sz="2000" dirty="0" smtClean="0">
                <a:solidFill>
                  <a:srgbClr val="7F7F7F"/>
                </a:solidFill>
                <a:latin typeface="微软雅黑 Light" pitchFamily="34" charset="-122"/>
                <a:ea typeface="微软雅黑 Light" pitchFamily="34" charset="-122"/>
              </a:rPr>
              <a:t>   </a:t>
            </a:r>
            <a:r>
              <a:rPr lang="en-US" altLang="zh-CN" sz="1600" dirty="0" smtClean="0">
                <a:solidFill>
                  <a:srgbClr val="12A8BC"/>
                </a:solidFill>
                <a:latin typeface="微软雅黑 Light" pitchFamily="34" charset="-122"/>
                <a:ea typeface="微软雅黑 Light" pitchFamily="34" charset="-122"/>
              </a:rPr>
              <a:t>Relevant</a:t>
            </a:r>
            <a:r>
              <a:rPr lang="en-US" altLang="zh-CN" sz="1600" baseline="0" dirty="0" smtClean="0">
                <a:solidFill>
                  <a:srgbClr val="12A8BC"/>
                </a:solidFill>
                <a:latin typeface="微软雅黑 Light" pitchFamily="34" charset="-122"/>
                <a:ea typeface="微软雅黑 Light" pitchFamily="34" charset="-122"/>
              </a:rPr>
              <a:t> Patents</a:t>
            </a:r>
            <a:r>
              <a:rPr lang="zh-CN" altLang="en-US" sz="1600" dirty="0" smtClean="0">
                <a:solidFill>
                  <a:srgbClr val="12A8BC"/>
                </a:solidFill>
                <a:latin typeface="微软雅黑 Light" pitchFamily="34" charset="-122"/>
                <a:ea typeface="微软雅黑 Light" pitchFamily="34" charset="-122"/>
              </a:rPr>
              <a:t> </a:t>
            </a:r>
            <a:endParaRPr lang="zh-CN" altLang="en-US" sz="16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71850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6016104" y="338119"/>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096224" y="212695"/>
            <a:ext cx="2749471"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C </a:t>
            </a:r>
            <a:r>
              <a:rPr lang="en-US" altLang="zh-CN" sz="2000" dirty="0" smtClean="0">
                <a:solidFill>
                  <a:srgbClr val="7F7F7F"/>
                </a:solidFill>
                <a:latin typeface="微软雅黑 Light" pitchFamily="34" charset="-122"/>
                <a:ea typeface="微软雅黑 Light" pitchFamily="34" charset="-122"/>
              </a:rPr>
              <a:t>Value</a:t>
            </a:r>
            <a:r>
              <a:rPr lang="en-US" altLang="zh-CN" sz="2000" baseline="0" dirty="0" smtClean="0">
                <a:solidFill>
                  <a:srgbClr val="7F7F7F"/>
                </a:solidFill>
                <a:latin typeface="微软雅黑 Light" pitchFamily="34" charset="-122"/>
                <a:ea typeface="微软雅黑 Light" pitchFamily="34" charset="-122"/>
              </a:rPr>
              <a:t> </a:t>
            </a:r>
            <a:r>
              <a:rPr lang="zh-CN" altLang="en-US" sz="2000" dirty="0" smtClean="0">
                <a:solidFill>
                  <a:srgbClr val="12A8BC"/>
                </a:solidFill>
                <a:latin typeface="微软雅黑 Light" pitchFamily="34" charset="-122"/>
                <a:ea typeface="微软雅黑 Light" pitchFamily="34" charset="-122"/>
              </a:rPr>
              <a:t>代理</a:t>
            </a:r>
            <a:r>
              <a:rPr lang="zh-CN" altLang="en-US" sz="2000" dirty="0">
                <a:solidFill>
                  <a:srgbClr val="12A8BC"/>
                </a:solidFill>
                <a:latin typeface="微软雅黑 Light" pitchFamily="34" charset="-122"/>
                <a:ea typeface="微软雅黑 Light" pitchFamily="34" charset="-122"/>
              </a:rPr>
              <a:t>机构管理</a:t>
            </a:r>
          </a:p>
        </p:txBody>
      </p:sp>
    </p:spTree>
    <p:extLst>
      <p:ext uri="{BB962C8B-B14F-4D97-AF65-F5344CB8AC3E}">
        <p14:creationId xmlns:p14="http://schemas.microsoft.com/office/powerpoint/2010/main" val="390109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
          <p:cNvSpPr txBox="1">
            <a:spLocks noChangeArrowheads="1"/>
          </p:cNvSpPr>
          <p:nvPr userDrawn="1"/>
        </p:nvSpPr>
        <p:spPr bwMode="auto">
          <a:xfrm>
            <a:off x="7888312" y="225142"/>
            <a:ext cx="2108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err="1" smtClean="0">
                <a:solidFill>
                  <a:srgbClr val="12A8BC"/>
                </a:solidFill>
                <a:latin typeface="微软雅黑 Light" panose="020B0502040204020203" pitchFamily="34" charset="-122"/>
                <a:ea typeface="微软雅黑 Light" panose="020B0502040204020203" pitchFamily="34" charset="-122"/>
              </a:rPr>
              <a:t>incoPat</a:t>
            </a:r>
            <a:r>
              <a:rPr lang="en-US" altLang="zh-CN" sz="2000" baseline="0" dirty="0" smtClean="0">
                <a:solidFill>
                  <a:srgbClr val="12A8BC"/>
                </a:solidFill>
                <a:latin typeface="微软雅黑 Light" panose="020B0502040204020203" pitchFamily="34" charset="-122"/>
                <a:ea typeface="微软雅黑 Light" panose="020B0502040204020203" pitchFamily="34" charset="-122"/>
              </a:rPr>
              <a:t> Clients</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98386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矩形 2"/>
          <p:cNvSpPr/>
          <p:nvPr userDrawn="1"/>
        </p:nvSpPr>
        <p:spPr>
          <a:xfrm>
            <a:off x="-3175" y="0"/>
            <a:ext cx="3368675" cy="5715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167"/>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192088"/>
            <a:ext cx="204152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8"/>
          <p:cNvSpPr txBox="1"/>
          <p:nvPr/>
        </p:nvSpPr>
        <p:spPr>
          <a:xfrm>
            <a:off x="1360488" y="733425"/>
            <a:ext cx="1860550" cy="273050"/>
          </a:xfrm>
          <a:prstGeom prst="rect">
            <a:avLst/>
          </a:prstGeom>
          <a:noFill/>
        </p:spPr>
        <p:txBody>
          <a:bodyPr>
            <a:spAutoFit/>
          </a:bodyPr>
          <a:lstStyle/>
          <a:p>
            <a:pPr algn="ctr">
              <a:buFont typeface="Arial" panose="020B0604020202020204" pitchFamily="34" charset="0"/>
              <a:buNone/>
              <a:defRPr/>
            </a:pPr>
            <a:r>
              <a:rPr lang="zh-CN" altLang="en-US" sz="1167" spc="417" dirty="0">
                <a:solidFill>
                  <a:schemeClr val="bg1"/>
                </a:solidFill>
                <a:latin typeface="微软雅黑 Light" panose="020B0502040204020203" pitchFamily="34" charset="-122"/>
                <a:ea typeface="微软雅黑 Light" panose="020B0502040204020203" pitchFamily="34" charset="-122"/>
              </a:rPr>
              <a:t>科技创新情报平台</a:t>
            </a:r>
            <a:endParaRPr lang="en-US" sz="1167" spc="417" dirty="0">
              <a:solidFill>
                <a:schemeClr val="bg1"/>
              </a:solidFill>
              <a:latin typeface="微软雅黑 Light" panose="020B0502040204020203" pitchFamily="34" charset="-122"/>
              <a:ea typeface="微软雅黑 Light" panose="020B0502040204020203" pitchFamily="34" charset="-122"/>
            </a:endParaRPr>
          </a:p>
        </p:txBody>
      </p:sp>
      <p:sp>
        <p:nvSpPr>
          <p:cNvPr id="2" name="标题 1"/>
          <p:cNvSpPr>
            <a:spLocks noGrp="1"/>
          </p:cNvSpPr>
          <p:nvPr>
            <p:ph type="title"/>
          </p:nvPr>
        </p:nvSpPr>
        <p:spPr>
          <a:xfrm>
            <a:off x="698500" y="1111653"/>
            <a:ext cx="2403000" cy="3626115"/>
          </a:xfrm>
          <a:prstGeom prst="rect">
            <a:avLst/>
          </a:prstGeom>
        </p:spPr>
        <p:txBody>
          <a:bodyPr anchor="t" anchorCtr="0">
            <a:normAutofit/>
          </a:bodyPr>
          <a:lstStyle>
            <a:lvl1pPr algn="r">
              <a:defRPr sz="2667">
                <a:solidFill>
                  <a:schemeClr val="bg1"/>
                </a:solidFill>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99750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238" y="1273175"/>
            <a:ext cx="25193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a:off x="4959350" y="1273175"/>
            <a:ext cx="11113" cy="252095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5" y="1454150"/>
            <a:ext cx="358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3"/>
          <p:cNvSpPr txBox="1">
            <a:spLocks noChangeArrowheads="1"/>
          </p:cNvSpPr>
          <p:nvPr/>
        </p:nvSpPr>
        <p:spPr bwMode="auto">
          <a:xfrm>
            <a:off x="5495925" y="2944813"/>
            <a:ext cx="2570163" cy="323850"/>
          </a:xfrm>
          <a:prstGeom prst="rect">
            <a:avLst/>
          </a:prstGeom>
          <a:noFill/>
          <a:ln>
            <a:noFill/>
          </a:ln>
          <a:extLst/>
        </p:spPr>
        <p:txBody>
          <a:bodyPr>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lgn="ctr">
              <a:buFont typeface="Arial" charset="0"/>
              <a:buNone/>
              <a:defRPr/>
            </a:pPr>
            <a:r>
              <a:rPr lang="en-US" altLang="zh-CN" sz="1500">
                <a:solidFill>
                  <a:srgbClr val="7F7F7F"/>
                </a:solidFill>
                <a:latin typeface="微软雅黑 Light" pitchFamily="34" charset="-122"/>
                <a:ea typeface="微软雅黑 Light" pitchFamily="34" charset="-122"/>
              </a:rPr>
              <a:t> original from </a:t>
            </a:r>
            <a:r>
              <a:rPr lang="en-US" altLang="zh-CN" sz="1500">
                <a:solidFill>
                  <a:srgbClr val="7F7F7F"/>
                </a:solidFill>
                <a:latin typeface="Corbel" pitchFamily="34" charset="0"/>
                <a:ea typeface="微软雅黑 Light" pitchFamily="34" charset="-122"/>
              </a:rPr>
              <a:t>incoShare</a:t>
            </a:r>
            <a:endParaRPr lang="en-US" altLang="zh-CN" sz="1500">
              <a:solidFill>
                <a:srgbClr val="7F7F7F"/>
              </a:solidFill>
              <a:latin typeface="微软雅黑 Light" pitchFamily="34" charset="-122"/>
              <a:ea typeface="微软雅黑 Light" pitchFamily="34" charset="-122"/>
            </a:endParaRPr>
          </a:p>
        </p:txBody>
      </p:sp>
      <p:sp>
        <p:nvSpPr>
          <p:cNvPr id="6" name="矩形 5"/>
          <p:cNvSpPr>
            <a:spLocks noChangeArrowheads="1"/>
          </p:cNvSpPr>
          <p:nvPr userDrawn="1"/>
        </p:nvSpPr>
        <p:spPr bwMode="auto">
          <a:xfrm>
            <a:off x="3495675" y="4225925"/>
            <a:ext cx="3168650" cy="906723"/>
          </a:xfrm>
          <a:prstGeom prst="rect">
            <a:avLst/>
          </a:prstGeom>
          <a:solidFill>
            <a:schemeClr val="bg1"/>
          </a:solidFill>
          <a:ln>
            <a:noFill/>
          </a:ln>
          <a:extLst/>
        </p:spPr>
        <p:txBody>
          <a:bodyPr>
            <a:spAutoFit/>
          </a:bodyPr>
          <a:lstStyle>
            <a:lvl1pPr eaLnBrk="0" hangingPunct="0">
              <a:defRPr sz="1400">
                <a:solidFill>
                  <a:schemeClr val="tx1"/>
                </a:solidFill>
                <a:latin typeface="Calibri" panose="020F0502020204030204" pitchFamily="34" charset="0"/>
                <a:ea typeface="宋体" panose="02010600030101010101" pitchFamily="2" charset="-122"/>
              </a:defRPr>
            </a:lvl1pPr>
            <a:lvl2pPr marL="742950" indent="-285750" eaLnBrk="0" hangingPunct="0">
              <a:defRPr sz="1400">
                <a:solidFill>
                  <a:schemeClr val="tx1"/>
                </a:solidFill>
                <a:latin typeface="Calibri" panose="020F0502020204030204" pitchFamily="34" charset="0"/>
                <a:ea typeface="宋体" panose="02010600030101010101" pitchFamily="2" charset="-122"/>
              </a:defRPr>
            </a:lvl2pPr>
            <a:lvl3pPr marL="1143000" indent="-228600" eaLnBrk="0" hangingPunct="0">
              <a:defRPr sz="1400">
                <a:solidFill>
                  <a:schemeClr val="tx1"/>
                </a:solidFill>
                <a:latin typeface="Calibri" panose="020F0502020204030204" pitchFamily="34" charset="0"/>
                <a:ea typeface="宋体" panose="02010600030101010101" pitchFamily="2" charset="-122"/>
              </a:defRPr>
            </a:lvl3pPr>
            <a:lvl4pPr marL="1600200" indent="-228600" eaLnBrk="0" hangingPunct="0">
              <a:defRPr sz="1400">
                <a:solidFill>
                  <a:schemeClr val="tx1"/>
                </a:solidFill>
                <a:latin typeface="Calibri" panose="020F0502020204030204" pitchFamily="34" charset="0"/>
                <a:ea typeface="宋体" panose="02010600030101010101" pitchFamily="2" charset="-122"/>
              </a:defRPr>
            </a:lvl4pPr>
            <a:lvl5pPr marL="2057400" indent="-228600" eaLnBrk="0" hangingPunct="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dirty="0">
                <a:solidFill>
                  <a:srgbClr val="7F7F7F"/>
                </a:solidFill>
                <a:latin typeface="微软雅黑 Light"/>
                <a:ea typeface="微软雅黑 Light"/>
                <a:cs typeface="微软雅黑 Light"/>
              </a:rPr>
              <a:t>客服电话：</a:t>
            </a:r>
            <a:r>
              <a:rPr lang="en-US" altLang="zh-CN" dirty="0">
                <a:solidFill>
                  <a:srgbClr val="7F7F7F"/>
                </a:solidFill>
                <a:latin typeface="微软雅黑 Light"/>
                <a:ea typeface="微软雅黑 Light"/>
                <a:cs typeface="微软雅黑 Light"/>
              </a:rPr>
              <a:t>400-0123-045</a:t>
            </a:r>
          </a:p>
          <a:p>
            <a:pPr eaLnBrk="1" hangingPunct="1">
              <a:lnSpc>
                <a:spcPct val="130000"/>
              </a:lnSpc>
              <a:defRPr/>
            </a:pPr>
            <a:r>
              <a:rPr lang="zh-CN" altLang="en-US" dirty="0">
                <a:solidFill>
                  <a:srgbClr val="7F7F7F"/>
                </a:solidFill>
                <a:latin typeface="微软雅黑 Light"/>
                <a:ea typeface="微软雅黑 Light"/>
                <a:cs typeface="微软雅黑 Light"/>
              </a:rPr>
              <a:t>客服邮箱：</a:t>
            </a:r>
            <a:r>
              <a:rPr lang="en-US" altLang="zh-CN" dirty="0">
                <a:solidFill>
                  <a:srgbClr val="7F7F7F"/>
                </a:solidFill>
                <a:latin typeface="微软雅黑 Light"/>
                <a:ea typeface="微软雅黑 Light"/>
                <a:cs typeface="微软雅黑 Light"/>
                <a:hlinkClick r:id="rId4"/>
              </a:rPr>
              <a:t>service@incopat.com</a:t>
            </a:r>
            <a:endParaRPr lang="en-US" altLang="zh-CN" dirty="0">
              <a:solidFill>
                <a:srgbClr val="7F7F7F"/>
              </a:solidFill>
              <a:latin typeface="微软雅黑 Light"/>
              <a:ea typeface="微软雅黑 Light"/>
              <a:cs typeface="微软雅黑 Light"/>
            </a:endParaRPr>
          </a:p>
          <a:p>
            <a:pPr eaLnBrk="1" hangingPunct="1">
              <a:lnSpc>
                <a:spcPct val="130000"/>
              </a:lnSpc>
              <a:defRPr/>
            </a:pPr>
            <a:r>
              <a:rPr lang="zh-CN" altLang="en-US" dirty="0">
                <a:solidFill>
                  <a:srgbClr val="7F7F7F"/>
                </a:solidFill>
                <a:latin typeface="微软雅黑 Light"/>
                <a:ea typeface="微软雅黑 Light"/>
                <a:cs typeface="微软雅黑 Light"/>
              </a:rPr>
              <a:t>北京合享新创信息科技有限公司</a:t>
            </a:r>
            <a:endParaRPr lang="en-US" altLang="zh-CN" dirty="0">
              <a:solidFill>
                <a:srgbClr val="7F7F7F"/>
              </a:solidFill>
              <a:latin typeface="微软雅黑 Light"/>
              <a:ea typeface="微软雅黑 Light"/>
              <a:cs typeface="微软雅黑 Light"/>
            </a:endParaRPr>
          </a:p>
        </p:txBody>
      </p:sp>
    </p:spTree>
    <p:extLst>
      <p:ext uri="{BB962C8B-B14F-4D97-AF65-F5344CB8AC3E}">
        <p14:creationId xmlns:p14="http://schemas.microsoft.com/office/powerpoint/2010/main" val="183850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083514"/>
      </p:ext>
    </p:extLst>
  </p:cSld>
  <p:clrMapOvr>
    <a:masterClrMapping/>
  </p:clrMapOvr>
  <p:transition spd="med" advTm="6563">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cxnSp>
        <p:nvCxnSpPr>
          <p:cNvPr id="2" name="直接连接符 1"/>
          <p:cNvCxnSpPr/>
          <p:nvPr/>
        </p:nvCxnSpPr>
        <p:spPr>
          <a:xfrm>
            <a:off x="5627688" y="1273175"/>
            <a:ext cx="11112" cy="252095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8963" y="1454150"/>
            <a:ext cx="35877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3"/>
          <p:cNvSpPr txBox="1">
            <a:spLocks noChangeArrowheads="1"/>
          </p:cNvSpPr>
          <p:nvPr/>
        </p:nvSpPr>
        <p:spPr bwMode="auto">
          <a:xfrm>
            <a:off x="6164263" y="2944813"/>
            <a:ext cx="2570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a:defRPr sz="1400">
                <a:solidFill>
                  <a:schemeClr val="tx1"/>
                </a:solidFill>
                <a:latin typeface="Calibri" panose="020F0502020204030204" pitchFamily="34" charset="0"/>
                <a:ea typeface="宋体" panose="02010600030101010101" pitchFamily="2" charset="-122"/>
              </a:defRPr>
            </a:lvl1pPr>
            <a:lvl2pPr defTabSz="711200">
              <a:defRPr sz="1400">
                <a:solidFill>
                  <a:schemeClr val="tx1"/>
                </a:solidFill>
                <a:latin typeface="Calibri" panose="020F0502020204030204" pitchFamily="34" charset="0"/>
                <a:ea typeface="宋体" panose="02010600030101010101" pitchFamily="2" charset="-122"/>
              </a:defRPr>
            </a:lvl2pPr>
            <a:lvl3pPr defTabSz="711200">
              <a:defRPr sz="1400">
                <a:solidFill>
                  <a:schemeClr val="tx1"/>
                </a:solidFill>
                <a:latin typeface="Calibri" panose="020F0502020204030204" pitchFamily="34" charset="0"/>
                <a:ea typeface="宋体" panose="02010600030101010101" pitchFamily="2" charset="-122"/>
              </a:defRPr>
            </a:lvl3pPr>
            <a:lvl4pPr defTabSz="711200">
              <a:defRPr sz="1400">
                <a:solidFill>
                  <a:schemeClr val="tx1"/>
                </a:solidFill>
                <a:latin typeface="Calibri" panose="020F0502020204030204" pitchFamily="34" charset="0"/>
                <a:ea typeface="宋体" panose="02010600030101010101" pitchFamily="2" charset="-122"/>
              </a:defRPr>
            </a:lvl4pPr>
            <a:lvl5pPr defTabSz="711200">
              <a:defRPr sz="1400">
                <a:solidFill>
                  <a:schemeClr val="tx1"/>
                </a:solidFill>
                <a:latin typeface="Calibri" panose="020F0502020204030204" pitchFamily="34" charset="0"/>
                <a:ea typeface="宋体" panose="02010600030101010101" pitchFamily="2" charset="-122"/>
              </a:defRPr>
            </a:lvl5pPr>
            <a:lvl6pPr marL="18827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3399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971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543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en-US" altLang="zh-CN" sz="1500">
                <a:solidFill>
                  <a:srgbClr val="7F7F7F"/>
                </a:solidFill>
                <a:latin typeface="微软雅黑 Light" panose="020B0502040204020203" pitchFamily="34" charset="-122"/>
                <a:ea typeface="微软雅黑 Light" panose="020B0502040204020203" pitchFamily="34" charset="-122"/>
              </a:rPr>
              <a:t> original from </a:t>
            </a:r>
            <a:r>
              <a:rPr lang="en-US" altLang="zh-CN" sz="1500">
                <a:solidFill>
                  <a:srgbClr val="7F7F7F"/>
                </a:solidFill>
                <a:latin typeface="Corbel" panose="020B0503020204020204" pitchFamily="34" charset="0"/>
                <a:ea typeface="微软雅黑 Light" panose="020B0502040204020203" pitchFamily="34" charset="-122"/>
              </a:rPr>
              <a:t>incoShare</a:t>
            </a:r>
            <a:endParaRPr lang="en-US" altLang="zh-CN" sz="1500">
              <a:solidFill>
                <a:srgbClr val="7F7F7F"/>
              </a:solidFill>
              <a:latin typeface="微软雅黑 Light" panose="020B0502040204020203" pitchFamily="34" charset="-122"/>
              <a:ea typeface="微软雅黑 Light" panose="020B0502040204020203" pitchFamily="34" charset="-122"/>
            </a:endParaRPr>
          </a:p>
        </p:txBody>
      </p:sp>
      <p:sp>
        <p:nvSpPr>
          <p:cNvPr id="5" name="矩形 4"/>
          <p:cNvSpPr>
            <a:spLocks noChangeArrowheads="1"/>
          </p:cNvSpPr>
          <p:nvPr userDrawn="1"/>
        </p:nvSpPr>
        <p:spPr bwMode="auto">
          <a:xfrm>
            <a:off x="3495675" y="4225925"/>
            <a:ext cx="3168650" cy="1212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a:defRPr sz="1400">
                <a:solidFill>
                  <a:schemeClr val="tx1"/>
                </a:solidFill>
                <a:latin typeface="Calibri" panose="020F0502020204030204" pitchFamily="34" charset="0"/>
                <a:ea typeface="宋体" panose="02010600030101010101" pitchFamily="2" charset="-122"/>
              </a:defRPr>
            </a:lvl1pPr>
            <a:lvl2pPr defTabSz="711200">
              <a:defRPr sz="1400">
                <a:solidFill>
                  <a:schemeClr val="tx1"/>
                </a:solidFill>
                <a:latin typeface="Calibri" panose="020F0502020204030204" pitchFamily="34" charset="0"/>
                <a:ea typeface="宋体" panose="02010600030101010101" pitchFamily="2" charset="-122"/>
              </a:defRPr>
            </a:lvl2pPr>
            <a:lvl3pPr defTabSz="711200">
              <a:defRPr sz="1400">
                <a:solidFill>
                  <a:schemeClr val="tx1"/>
                </a:solidFill>
                <a:latin typeface="Calibri" panose="020F0502020204030204" pitchFamily="34" charset="0"/>
                <a:ea typeface="宋体" panose="02010600030101010101" pitchFamily="2" charset="-122"/>
              </a:defRPr>
            </a:lvl3pPr>
            <a:lvl4pPr defTabSz="711200">
              <a:defRPr sz="1400">
                <a:solidFill>
                  <a:schemeClr val="tx1"/>
                </a:solidFill>
                <a:latin typeface="Calibri" panose="020F0502020204030204" pitchFamily="34" charset="0"/>
                <a:ea typeface="宋体" panose="02010600030101010101" pitchFamily="2" charset="-122"/>
              </a:defRPr>
            </a:lvl4pPr>
            <a:lvl5pPr defTabSz="711200">
              <a:defRPr sz="1400">
                <a:solidFill>
                  <a:schemeClr val="tx1"/>
                </a:solidFill>
                <a:latin typeface="Calibri" panose="020F0502020204030204" pitchFamily="34" charset="0"/>
                <a:ea typeface="宋体" panose="02010600030101010101" pitchFamily="2" charset="-122"/>
              </a:defRPr>
            </a:lvl5pPr>
            <a:lvl6pPr marL="18827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3399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971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54375" indent="403225" defTabSz="711200"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a:solidFill>
                  <a:srgbClr val="7F7F7F"/>
                </a:solidFill>
                <a:latin typeface="微软雅黑 Light" panose="020B0502040204020203" pitchFamily="34" charset="-122"/>
                <a:ea typeface="微软雅黑 Light" panose="020B0502040204020203" pitchFamily="34" charset="-122"/>
              </a:rPr>
              <a:t>企业 </a:t>
            </a:r>
            <a:r>
              <a:rPr lang="en-US" altLang="zh-CN">
                <a:solidFill>
                  <a:srgbClr val="7F7F7F"/>
                </a:solidFill>
                <a:latin typeface="微软雅黑 Light" panose="020B0502040204020203" pitchFamily="34" charset="-122"/>
                <a:ea typeface="微软雅黑 Light" panose="020B0502040204020203" pitchFamily="34" charset="-122"/>
              </a:rPr>
              <a:t>QQ</a:t>
            </a:r>
            <a:r>
              <a:rPr lang="zh-CN" altLang="en-US">
                <a:solidFill>
                  <a:srgbClr val="7F7F7F"/>
                </a:solidFill>
                <a:latin typeface="微软雅黑 Light" panose="020B0502040204020203" pitchFamily="34" charset="-122"/>
                <a:ea typeface="微软雅黑 Light" panose="020B0502040204020203" pitchFamily="34" charset="-122"/>
              </a:rPr>
              <a:t>：</a:t>
            </a:r>
            <a:r>
              <a:rPr lang="en-US" altLang="zh-CN">
                <a:solidFill>
                  <a:srgbClr val="7F7F7F"/>
                </a:solidFill>
                <a:latin typeface="微软雅黑 Light" panose="020B0502040204020203" pitchFamily="34" charset="-122"/>
                <a:ea typeface="微软雅黑 Light" panose="020B0502040204020203" pitchFamily="34" charset="-122"/>
              </a:rPr>
              <a:t>4000123045</a:t>
            </a:r>
          </a:p>
          <a:p>
            <a:pPr eaLnBrk="1" hangingPunct="1">
              <a:lnSpc>
                <a:spcPct val="130000"/>
              </a:lnSpc>
            </a:pPr>
            <a:r>
              <a:rPr lang="zh-CN" altLang="en-US">
                <a:solidFill>
                  <a:srgbClr val="7F7F7F"/>
                </a:solidFill>
                <a:latin typeface="微软雅黑 Light" panose="020B0502040204020203" pitchFamily="34" charset="-122"/>
                <a:ea typeface="微软雅黑 Light" panose="020B0502040204020203" pitchFamily="34" charset="-122"/>
              </a:rPr>
              <a:t>客服电话：</a:t>
            </a:r>
            <a:r>
              <a:rPr lang="en-US" altLang="zh-CN">
                <a:solidFill>
                  <a:srgbClr val="7F7F7F"/>
                </a:solidFill>
                <a:latin typeface="微软雅黑 Light" panose="020B0502040204020203" pitchFamily="34" charset="-122"/>
                <a:ea typeface="微软雅黑 Light" panose="020B0502040204020203" pitchFamily="34" charset="-122"/>
              </a:rPr>
              <a:t>400-0123-045</a:t>
            </a:r>
          </a:p>
          <a:p>
            <a:pPr eaLnBrk="1" hangingPunct="1">
              <a:lnSpc>
                <a:spcPct val="130000"/>
              </a:lnSpc>
            </a:pPr>
            <a:r>
              <a:rPr lang="zh-CN" altLang="en-US">
                <a:solidFill>
                  <a:srgbClr val="7F7F7F"/>
                </a:solidFill>
                <a:latin typeface="微软雅黑 Light" panose="020B0502040204020203" pitchFamily="34" charset="-122"/>
                <a:ea typeface="微软雅黑 Light" panose="020B0502040204020203" pitchFamily="34" charset="-122"/>
              </a:rPr>
              <a:t>客服邮箱：</a:t>
            </a:r>
            <a:r>
              <a:rPr lang="en-US" altLang="zh-CN">
                <a:solidFill>
                  <a:srgbClr val="7F7F7F"/>
                </a:solidFill>
                <a:latin typeface="微软雅黑 Light" panose="020B0502040204020203" pitchFamily="34" charset="-122"/>
                <a:ea typeface="微软雅黑 Light" panose="020B0502040204020203" pitchFamily="34" charset="-122"/>
                <a:hlinkClick r:id="rId3"/>
              </a:rPr>
              <a:t>service@incopat.com</a:t>
            </a:r>
            <a:endParaRPr lang="en-US" altLang="zh-CN">
              <a:solidFill>
                <a:srgbClr val="7F7F7F"/>
              </a:solidFill>
              <a:latin typeface="微软雅黑 Light" panose="020B0502040204020203" pitchFamily="34" charset="-122"/>
              <a:ea typeface="微软雅黑 Light" panose="020B0502040204020203" pitchFamily="34" charset="-122"/>
            </a:endParaRPr>
          </a:p>
          <a:p>
            <a:pPr eaLnBrk="1" hangingPunct="1">
              <a:lnSpc>
                <a:spcPct val="130000"/>
              </a:lnSpc>
            </a:pPr>
            <a:r>
              <a:rPr lang="zh-CN" altLang="en-US">
                <a:solidFill>
                  <a:srgbClr val="7F7F7F"/>
                </a:solidFill>
                <a:latin typeface="微软雅黑 Light" panose="020B0502040204020203" pitchFamily="34" charset="-122"/>
                <a:ea typeface="微软雅黑 Light" panose="020B0502040204020203" pitchFamily="34" charset="-122"/>
              </a:rPr>
              <a:t>北京合享新创信息科技有限公司</a:t>
            </a:r>
            <a:endParaRPr lang="en-US" altLang="zh-CN">
              <a:solidFill>
                <a:srgbClr val="7F7F7F"/>
              </a:solidFill>
              <a:latin typeface="微软雅黑 Light" panose="020B0502040204020203" pitchFamily="34" charset="-122"/>
              <a:ea typeface="微软雅黑 Light" panose="020B0502040204020203" pitchFamily="34" charset="-122"/>
            </a:endParaRPr>
          </a:p>
        </p:txBody>
      </p:sp>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562100"/>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5313" y="1562100"/>
            <a:ext cx="20161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3"/>
          <p:cNvSpPr txBox="1"/>
          <p:nvPr userDrawn="1"/>
        </p:nvSpPr>
        <p:spPr>
          <a:xfrm>
            <a:off x="2992438" y="769938"/>
            <a:ext cx="2233612" cy="461962"/>
          </a:xfrm>
          <a:prstGeom prst="rect">
            <a:avLst/>
          </a:prstGeom>
          <a:noFill/>
        </p:spPr>
        <p:txBody>
          <a:bodyPr>
            <a:spAutoFit/>
          </a:bodyPr>
          <a:lstStyle/>
          <a:p>
            <a:pPr algn="ctr" defTabSz="712581" eaLnBrk="1" fontAlgn="auto" hangingPunct="1">
              <a:spcBef>
                <a:spcPts val="0"/>
              </a:spcBef>
              <a:spcAft>
                <a:spcPts val="0"/>
              </a:spcAft>
              <a:defRPr/>
            </a:pPr>
            <a:r>
              <a:rPr lang="en-US" altLang="zh-CN" sz="1798" dirty="0">
                <a:solidFill>
                  <a:prstClr val="white">
                    <a:lumMod val="50000"/>
                  </a:prstClr>
                </a:solidFill>
                <a:latin typeface="微软雅黑 Light" panose="020B0502040204020203" pitchFamily="34" charset="-122"/>
                <a:ea typeface="微软雅黑 Light" panose="020B0502040204020203" pitchFamily="34" charset="-122"/>
              </a:rPr>
              <a:t> </a:t>
            </a:r>
            <a:r>
              <a:rPr lang="zh-CN" altLang="en-US" sz="2399" b="1" dirty="0">
                <a:solidFill>
                  <a:srgbClr val="12A8BC"/>
                </a:solidFill>
                <a:latin typeface="微软雅黑 Light" panose="020B0502040204020203" pitchFamily="34" charset="-122"/>
                <a:ea typeface="微软雅黑 Light" panose="020B0502040204020203" pitchFamily="34" charset="-122"/>
              </a:rPr>
              <a:t>合享智慧</a:t>
            </a:r>
            <a:r>
              <a:rPr lang="en-US" altLang="zh-CN" sz="2399" b="1" dirty="0">
                <a:solidFill>
                  <a:srgbClr val="12A8BC"/>
                </a:solidFill>
                <a:latin typeface="微软雅黑 Light" panose="020B0502040204020203" pitchFamily="34" charset="-122"/>
                <a:ea typeface="微软雅黑 Light" panose="020B0502040204020203" pitchFamily="34" charset="-122"/>
              </a:rPr>
              <a:t>APP</a:t>
            </a:r>
            <a:endParaRPr lang="en-US" sz="2399" b="1" dirty="0">
              <a:solidFill>
                <a:srgbClr val="12A8BC"/>
              </a:solidFill>
              <a:latin typeface="微软雅黑 Light" panose="020B0502040204020203" pitchFamily="34" charset="-122"/>
              <a:ea typeface="微软雅黑 Light" panose="020B0502040204020203" pitchFamily="34" charset="-122"/>
            </a:endParaRPr>
          </a:p>
        </p:txBody>
      </p:sp>
      <p:sp>
        <p:nvSpPr>
          <p:cNvPr id="9" name="文本框 13"/>
          <p:cNvSpPr txBox="1"/>
          <p:nvPr userDrawn="1"/>
        </p:nvSpPr>
        <p:spPr>
          <a:xfrm>
            <a:off x="0" y="769938"/>
            <a:ext cx="2808288" cy="461962"/>
          </a:xfrm>
          <a:prstGeom prst="rect">
            <a:avLst/>
          </a:prstGeom>
          <a:noFill/>
        </p:spPr>
        <p:txBody>
          <a:bodyPr>
            <a:spAutoFit/>
          </a:bodyPr>
          <a:lstStyle/>
          <a:p>
            <a:pPr algn="ctr" defTabSz="712581" eaLnBrk="1" fontAlgn="auto" hangingPunct="1">
              <a:spcBef>
                <a:spcPts val="0"/>
              </a:spcBef>
              <a:spcAft>
                <a:spcPts val="0"/>
              </a:spcAft>
              <a:defRPr/>
            </a:pPr>
            <a:r>
              <a:rPr lang="en-US" altLang="zh-CN" sz="1798" dirty="0">
                <a:solidFill>
                  <a:prstClr val="white">
                    <a:lumMod val="50000"/>
                  </a:prstClr>
                </a:solidFill>
                <a:latin typeface="微软雅黑 Light" panose="020B0502040204020203" pitchFamily="34" charset="-122"/>
                <a:ea typeface="微软雅黑 Light" panose="020B0502040204020203" pitchFamily="34" charset="-122"/>
              </a:rPr>
              <a:t> </a:t>
            </a:r>
            <a:r>
              <a:rPr lang="zh-CN" altLang="en-US" sz="2399" b="1" dirty="0">
                <a:solidFill>
                  <a:srgbClr val="FF6600"/>
                </a:solidFill>
                <a:latin typeface="微软雅黑 Light" panose="020B0502040204020203" pitchFamily="34" charset="-122"/>
                <a:ea typeface="微软雅黑 Light" panose="020B0502040204020203" pitchFamily="34" charset="-122"/>
              </a:rPr>
              <a:t>合享新创微信号</a:t>
            </a:r>
            <a:endParaRPr lang="en-US" sz="2399" b="1" dirty="0">
              <a:solidFill>
                <a:srgbClr val="FF6600"/>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99081832"/>
      </p:ext>
    </p:extLst>
  </p:cSld>
  <p:clrMapOvr>
    <a:masterClrMapping/>
  </p:clrMapOvr>
  <p:transition spd="med" advTm="6563">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1467068"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97633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364750"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A </a:t>
            </a:r>
            <a:r>
              <a:rPr lang="en-US" altLang="zh-CN" sz="2000" dirty="0" smtClean="0">
                <a:solidFill>
                  <a:srgbClr val="7F7F7F"/>
                </a:solidFill>
                <a:latin typeface="微软雅黑 Light" pitchFamily="34" charset="-122"/>
                <a:ea typeface="微软雅黑 Light" pitchFamily="34" charset="-122"/>
              </a:rPr>
              <a:t>Data</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Process</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83703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877711"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A </a:t>
            </a:r>
            <a:r>
              <a:rPr lang="en-US" altLang="zh-CN" sz="2000" dirty="0" smtClean="0">
                <a:solidFill>
                  <a:srgbClr val="7F7F7F"/>
                </a:solidFill>
                <a:latin typeface="微软雅黑 Light" pitchFamily="34" charset="-122"/>
                <a:ea typeface="微软雅黑 Light" pitchFamily="34" charset="-122"/>
              </a:rPr>
              <a:t>Data</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Translation</a:t>
            </a:r>
            <a:r>
              <a:rPr lang="zh-CN" altLang="en-US" sz="2000" dirty="0" smtClean="0">
                <a:solidFill>
                  <a:srgbClr val="12A8BC"/>
                </a:solidFill>
                <a:latin typeface="微软雅黑 Light" pitchFamily="34" charset="-122"/>
                <a:ea typeface="微软雅黑 Light" pitchFamily="34" charset="-122"/>
              </a:rPr>
              <a:t> </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60593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cxnSp>
        <p:nvCxnSpPr>
          <p:cNvPr id="2" name="直接连接符 1"/>
          <p:cNvCxnSpPr/>
          <p:nvPr/>
        </p:nvCxnSpPr>
        <p:spPr>
          <a:xfrm>
            <a:off x="0" y="76993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3016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6" name="文本框 5"/>
          <p:cNvSpPr txBox="1">
            <a:spLocks noChangeArrowheads="1"/>
          </p:cNvSpPr>
          <p:nvPr userDrawn="1"/>
        </p:nvSpPr>
        <p:spPr bwMode="auto">
          <a:xfrm>
            <a:off x="7312025" y="204758"/>
            <a:ext cx="1313180"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A </a:t>
            </a:r>
            <a:r>
              <a:rPr lang="en-US" altLang="zh-CN" sz="2000" dirty="0" smtClean="0">
                <a:solidFill>
                  <a:srgbClr val="7F7F7F"/>
                </a:solidFill>
                <a:latin typeface="微软雅黑 Light" pitchFamily="34" charset="-122"/>
                <a:ea typeface="微软雅黑 Light" pitchFamily="34" charset="-122"/>
              </a:rPr>
              <a:t>Data</a:t>
            </a:r>
            <a:r>
              <a:rPr lang="en-US" altLang="zh-CN" sz="2000" baseline="0" dirty="0" smtClean="0">
                <a:solidFill>
                  <a:srgbClr val="7F7F7F"/>
                </a:solidFill>
                <a:latin typeface="微软雅黑 Light" pitchFamily="34" charset="-122"/>
                <a:ea typeface="微软雅黑 Light" pitchFamily="34" charset="-122"/>
              </a:rPr>
              <a:t>  </a:t>
            </a:r>
            <a:r>
              <a:rPr lang="en-US" altLang="zh-CN" sz="1600" dirty="0" smtClean="0">
                <a:solidFill>
                  <a:srgbClr val="12A8BC"/>
                </a:solidFill>
                <a:latin typeface="微软雅黑 Light" pitchFamily="34" charset="-122"/>
                <a:ea typeface="微软雅黑 Light" pitchFamily="34" charset="-122"/>
              </a:rPr>
              <a:t> </a:t>
            </a:r>
            <a:endParaRPr lang="zh-CN" altLang="en-US" sz="16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56045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749471"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Search</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12379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7345363" y="225425"/>
            <a:ext cx="2749471"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r>
              <a:rPr lang="zh-CN" altLang="en-US" sz="2000" dirty="0" smtClean="0">
                <a:solidFill>
                  <a:srgbClr val="7F7F7F"/>
                </a:solidFill>
                <a:latin typeface="微软雅黑 Light" pitchFamily="34" charset="-122"/>
                <a:ea typeface="微软雅黑 Light" pitchFamily="34" charset="-122"/>
              </a:rPr>
              <a:t>  </a:t>
            </a:r>
            <a:r>
              <a:rPr lang="en-US" altLang="zh-CN" sz="2000" dirty="0" smtClean="0">
                <a:solidFill>
                  <a:srgbClr val="12A8BC"/>
                </a:solidFill>
                <a:latin typeface="微软雅黑 Light" pitchFamily="34" charset="-122"/>
                <a:ea typeface="微软雅黑 Light" pitchFamily="34" charset="-122"/>
              </a:rPr>
              <a:t>Monitor</a:t>
            </a:r>
            <a:r>
              <a:rPr lang="zh-CN" altLang="en-US" sz="2000" dirty="0" smtClean="0">
                <a:solidFill>
                  <a:srgbClr val="12A8BC"/>
                </a:solidFill>
                <a:latin typeface="微软雅黑 Light" pitchFamily="34" charset="-122"/>
                <a:ea typeface="微软雅黑 Light" pitchFamily="34" charset="-122"/>
              </a:rPr>
              <a:t> </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169055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cxnSp>
        <p:nvCxnSpPr>
          <p:cNvPr id="2" name="直接连接符 1"/>
          <p:cNvCxnSpPr/>
          <p:nvPr/>
        </p:nvCxnSpPr>
        <p:spPr>
          <a:xfrm>
            <a:off x="0" y="788988"/>
            <a:ext cx="10160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9213"/>
            <a:ext cx="1697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6520160"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2000"/>
          </a:p>
        </p:txBody>
      </p:sp>
      <p:sp>
        <p:nvSpPr>
          <p:cNvPr id="5" name="文本框 5"/>
          <p:cNvSpPr txBox="1">
            <a:spLocks noChangeArrowheads="1"/>
          </p:cNvSpPr>
          <p:nvPr userDrawn="1"/>
        </p:nvSpPr>
        <p:spPr bwMode="auto">
          <a:xfrm>
            <a:off x="6952208" y="204758"/>
            <a:ext cx="3262432" cy="400110"/>
          </a:xfrm>
          <a:prstGeom prst="rect">
            <a:avLst/>
          </a:prstGeom>
          <a:noFill/>
          <a:ln>
            <a:noFill/>
          </a:ln>
          <a:extLst/>
        </p:spPr>
        <p:txBody>
          <a:bodyPr wrap="none">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a:buFont typeface="Arial" charset="0"/>
              <a:buNone/>
              <a:defRPr/>
            </a:pPr>
            <a:r>
              <a:rPr lang="en-US" altLang="zh-CN" sz="2000" dirty="0">
                <a:solidFill>
                  <a:srgbClr val="7F7F7F"/>
                </a:solidFill>
                <a:latin typeface="微软雅黑 Light" pitchFamily="34" charset="-122"/>
                <a:ea typeface="微软雅黑 Light" pitchFamily="34" charset="-122"/>
              </a:rPr>
              <a:t>B </a:t>
            </a:r>
            <a:r>
              <a:rPr lang="en-US" altLang="zh-CN" sz="2000" dirty="0" smtClean="0">
                <a:solidFill>
                  <a:srgbClr val="7F7F7F"/>
                </a:solidFill>
                <a:latin typeface="微软雅黑 Light" pitchFamily="34" charset="-122"/>
                <a:ea typeface="微软雅黑 Light" pitchFamily="34" charset="-122"/>
              </a:rPr>
              <a:t>Function</a:t>
            </a:r>
            <a:r>
              <a:rPr lang="zh-CN" altLang="en-US" sz="2000" baseline="0" dirty="0" smtClean="0">
                <a:solidFill>
                  <a:srgbClr val="7F7F7F"/>
                </a:solidFill>
                <a:latin typeface="微软雅黑 Light" pitchFamily="34" charset="-122"/>
                <a:ea typeface="微软雅黑 Light" pitchFamily="34" charset="-122"/>
              </a:rPr>
              <a:t> </a:t>
            </a:r>
            <a:r>
              <a:rPr lang="en-US" altLang="zh-CN" sz="2000" dirty="0" err="1" smtClean="0">
                <a:solidFill>
                  <a:srgbClr val="12A8BC"/>
                </a:solidFill>
                <a:latin typeface="微软雅黑 Light" pitchFamily="34" charset="-122"/>
                <a:ea typeface="微软雅黑 Light" pitchFamily="34" charset="-122"/>
              </a:rPr>
              <a:t>incoDatabase</a:t>
            </a:r>
            <a:r>
              <a:rPr lang="zh-CN" altLang="en-US" sz="2000" dirty="0" smtClean="0">
                <a:solidFill>
                  <a:srgbClr val="12A8BC"/>
                </a:solidFill>
                <a:latin typeface="微软雅黑 Light" pitchFamily="34" charset="-122"/>
                <a:ea typeface="微软雅黑 Light" pitchFamily="34" charset="-122"/>
              </a:rPr>
              <a:t> </a:t>
            </a:r>
            <a:endParaRPr lang="zh-CN" altLang="en-US" sz="2000" dirty="0">
              <a:solidFill>
                <a:srgbClr val="12A8BC"/>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411266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65" r:id="rId1"/>
    <p:sldLayoutId id="2147487766" r:id="rId2"/>
    <p:sldLayoutId id="2147487767" r:id="rId3"/>
    <p:sldLayoutId id="2147487769" r:id="rId4"/>
    <p:sldLayoutId id="2147487770" r:id="rId5"/>
    <p:sldLayoutId id="2147487768" r:id="rId6"/>
    <p:sldLayoutId id="2147487771" r:id="rId7"/>
    <p:sldLayoutId id="2147487772" r:id="rId8"/>
    <p:sldLayoutId id="2147487773" r:id="rId9"/>
    <p:sldLayoutId id="2147487774" r:id="rId10"/>
    <p:sldLayoutId id="2147487775" r:id="rId11"/>
    <p:sldLayoutId id="2147487776" r:id="rId12"/>
    <p:sldLayoutId id="2147487777" r:id="rId13"/>
    <p:sldLayoutId id="2147487778" r:id="rId14"/>
    <p:sldLayoutId id="2147487779" r:id="rId15"/>
    <p:sldLayoutId id="2147487780" r:id="rId16"/>
    <p:sldLayoutId id="2147487781" r:id="rId17"/>
    <p:sldLayoutId id="2147487782" r:id="rId18"/>
    <p:sldLayoutId id="2147487783" r:id="rId19"/>
    <p:sldLayoutId id="2147487784" r:id="rId20"/>
  </p:sldLayoutIdLst>
  <p:txStyles>
    <p:titleStyle>
      <a:lvl1pPr algn="l" defTabSz="760413"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defTabSz="760413" rtl="0" eaLnBrk="0" fontAlgn="base" hangingPunct="0">
        <a:lnSpc>
          <a:spcPct val="90000"/>
        </a:lnSpc>
        <a:spcBef>
          <a:spcPct val="0"/>
        </a:spcBef>
        <a:spcAft>
          <a:spcPct val="0"/>
        </a:spcAft>
        <a:defRPr sz="3600">
          <a:solidFill>
            <a:schemeClr val="tx2"/>
          </a:solidFill>
          <a:latin typeface="Arial Black" pitchFamily="34" charset="0"/>
          <a:ea typeface="微软雅黑" pitchFamily="34" charset="-122"/>
        </a:defRPr>
      </a:lvl2pPr>
      <a:lvl3pPr algn="l" defTabSz="760413" rtl="0" eaLnBrk="0" fontAlgn="base" hangingPunct="0">
        <a:lnSpc>
          <a:spcPct val="90000"/>
        </a:lnSpc>
        <a:spcBef>
          <a:spcPct val="0"/>
        </a:spcBef>
        <a:spcAft>
          <a:spcPct val="0"/>
        </a:spcAft>
        <a:defRPr sz="3600">
          <a:solidFill>
            <a:schemeClr val="tx2"/>
          </a:solidFill>
          <a:latin typeface="Arial Black" pitchFamily="34" charset="0"/>
          <a:ea typeface="微软雅黑" pitchFamily="34" charset="-122"/>
        </a:defRPr>
      </a:lvl3pPr>
      <a:lvl4pPr algn="l" defTabSz="760413" rtl="0" eaLnBrk="0" fontAlgn="base" hangingPunct="0">
        <a:lnSpc>
          <a:spcPct val="90000"/>
        </a:lnSpc>
        <a:spcBef>
          <a:spcPct val="0"/>
        </a:spcBef>
        <a:spcAft>
          <a:spcPct val="0"/>
        </a:spcAft>
        <a:defRPr sz="3600">
          <a:solidFill>
            <a:schemeClr val="tx2"/>
          </a:solidFill>
          <a:latin typeface="Arial Black" pitchFamily="34" charset="0"/>
          <a:ea typeface="微软雅黑" pitchFamily="34" charset="-122"/>
        </a:defRPr>
      </a:lvl4pPr>
      <a:lvl5pPr algn="l" defTabSz="760413" rtl="0" eaLnBrk="0" fontAlgn="base" hangingPunct="0">
        <a:lnSpc>
          <a:spcPct val="90000"/>
        </a:lnSpc>
        <a:spcBef>
          <a:spcPct val="0"/>
        </a:spcBef>
        <a:spcAft>
          <a:spcPct val="0"/>
        </a:spcAft>
        <a:defRPr sz="3600">
          <a:solidFill>
            <a:schemeClr val="tx2"/>
          </a:solidFill>
          <a:latin typeface="Arial Black" pitchFamily="34" charset="0"/>
          <a:ea typeface="微软雅黑" pitchFamily="34"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13" indent="-188913" algn="l" defTabSz="760413" rtl="0" eaLnBrk="0" fontAlgn="base" hangingPunct="0">
        <a:lnSpc>
          <a:spcPct val="90000"/>
        </a:lnSpc>
        <a:spcBef>
          <a:spcPts val="838"/>
        </a:spcBef>
        <a:spcAft>
          <a:spcPct val="0"/>
        </a:spcAft>
        <a:buFont typeface="Arial" panose="020B0604020202020204" pitchFamily="34" charset="0"/>
        <a:buChar char="•"/>
        <a:defRPr sz="2300" kern="1200">
          <a:solidFill>
            <a:schemeClr val="tx1"/>
          </a:solidFill>
          <a:latin typeface="+mn-lt"/>
          <a:ea typeface="+mn-ea"/>
          <a:cs typeface="+mn-cs"/>
        </a:defRPr>
      </a:lvl1pPr>
      <a:lvl2pPr marL="569913" indent="-188913" algn="l" defTabSz="760413" rtl="0" eaLnBrk="0" fontAlgn="base" hangingPunct="0">
        <a:lnSpc>
          <a:spcPct val="90000"/>
        </a:lnSpc>
        <a:spcBef>
          <a:spcPts val="413"/>
        </a:spcBef>
        <a:spcAft>
          <a:spcPct val="0"/>
        </a:spcAft>
        <a:buFont typeface="Arial" panose="020B0604020202020204" pitchFamily="34" charset="0"/>
        <a:buChar char="•"/>
        <a:defRPr sz="2000" kern="1200">
          <a:solidFill>
            <a:schemeClr val="tx1"/>
          </a:solidFill>
          <a:latin typeface="+mn-lt"/>
          <a:ea typeface="+mn-ea"/>
          <a:cs typeface="+mn-cs"/>
        </a:defRPr>
      </a:lvl2pPr>
      <a:lvl3pPr marL="950913" indent="-188913" algn="l" defTabSz="760413"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31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4pPr>
      <a:lvl5pPr marL="1712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787" r:id="rId1"/>
    <p:sldLayoutId id="2147487805" r:id="rId2"/>
  </p:sldLayoutIdLst>
  <p:transition spd="med" advTm="6563">
    <p:fade/>
  </p:transition>
  <p:txStyles>
    <p:titleStyle>
      <a:lvl1pPr algn="l" defTabSz="758825" rtl="0" eaLnBrk="0" fontAlgn="base" hangingPunct="0">
        <a:lnSpc>
          <a:spcPct val="90000"/>
        </a:lnSpc>
        <a:spcBef>
          <a:spcPct val="0"/>
        </a:spcBef>
        <a:spcAft>
          <a:spcPct val="0"/>
        </a:spcAft>
        <a:defRPr sz="3500" kern="1200">
          <a:solidFill>
            <a:schemeClr val="tx2"/>
          </a:solidFill>
          <a:latin typeface="+mj-lt"/>
          <a:ea typeface="+mj-ea"/>
          <a:cs typeface="+mj-cs"/>
        </a:defRPr>
      </a:lvl1pPr>
      <a:lvl2pPr algn="l" defTabSz="758825" rtl="0" eaLnBrk="0" fontAlgn="base" hangingPunct="0">
        <a:lnSpc>
          <a:spcPct val="90000"/>
        </a:lnSpc>
        <a:spcBef>
          <a:spcPct val="0"/>
        </a:spcBef>
        <a:spcAft>
          <a:spcPct val="0"/>
        </a:spcAft>
        <a:defRPr sz="3500">
          <a:solidFill>
            <a:schemeClr val="tx2"/>
          </a:solidFill>
          <a:latin typeface="Arial Black" pitchFamily="34" charset="0"/>
          <a:ea typeface="微软雅黑" pitchFamily="34" charset="-122"/>
        </a:defRPr>
      </a:lvl2pPr>
      <a:lvl3pPr algn="l" defTabSz="758825" rtl="0" eaLnBrk="0" fontAlgn="base" hangingPunct="0">
        <a:lnSpc>
          <a:spcPct val="90000"/>
        </a:lnSpc>
        <a:spcBef>
          <a:spcPct val="0"/>
        </a:spcBef>
        <a:spcAft>
          <a:spcPct val="0"/>
        </a:spcAft>
        <a:defRPr sz="3500">
          <a:solidFill>
            <a:schemeClr val="tx2"/>
          </a:solidFill>
          <a:latin typeface="Arial Black" pitchFamily="34" charset="0"/>
          <a:ea typeface="微软雅黑" pitchFamily="34" charset="-122"/>
        </a:defRPr>
      </a:lvl3pPr>
      <a:lvl4pPr algn="l" defTabSz="758825" rtl="0" eaLnBrk="0" fontAlgn="base" hangingPunct="0">
        <a:lnSpc>
          <a:spcPct val="90000"/>
        </a:lnSpc>
        <a:spcBef>
          <a:spcPct val="0"/>
        </a:spcBef>
        <a:spcAft>
          <a:spcPct val="0"/>
        </a:spcAft>
        <a:defRPr sz="3500">
          <a:solidFill>
            <a:schemeClr val="tx2"/>
          </a:solidFill>
          <a:latin typeface="Arial Black" pitchFamily="34" charset="0"/>
          <a:ea typeface="微软雅黑" pitchFamily="34" charset="-122"/>
        </a:defRPr>
      </a:lvl4pPr>
      <a:lvl5pPr algn="l" defTabSz="758825" rtl="0" eaLnBrk="0" fontAlgn="base" hangingPunct="0">
        <a:lnSpc>
          <a:spcPct val="90000"/>
        </a:lnSpc>
        <a:spcBef>
          <a:spcPct val="0"/>
        </a:spcBef>
        <a:spcAft>
          <a:spcPct val="0"/>
        </a:spcAft>
        <a:defRPr sz="3500">
          <a:solidFill>
            <a:schemeClr val="tx2"/>
          </a:solidFill>
          <a:latin typeface="Arial Black" pitchFamily="34" charset="0"/>
          <a:ea typeface="微软雅黑" pitchFamily="34"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325" indent="-187325" algn="l" defTabSz="758825" rtl="0" eaLnBrk="0" fontAlgn="base" hangingPunct="0">
        <a:lnSpc>
          <a:spcPct val="90000"/>
        </a:lnSpc>
        <a:spcBef>
          <a:spcPts val="838"/>
        </a:spcBef>
        <a:spcAft>
          <a:spcPct val="0"/>
        </a:spcAft>
        <a:buFont typeface="Arial" panose="020B0604020202020204" pitchFamily="34" charset="0"/>
        <a:buChar char="•"/>
        <a:defRPr sz="2200" kern="1200">
          <a:solidFill>
            <a:schemeClr val="tx1"/>
          </a:solidFill>
          <a:latin typeface="+mn-lt"/>
          <a:ea typeface="+mn-ea"/>
          <a:cs typeface="+mn-cs"/>
        </a:defRPr>
      </a:lvl1pPr>
      <a:lvl2pPr marL="568325" indent="-187325" algn="l" defTabSz="758825" rtl="0" eaLnBrk="0" fontAlgn="base" hangingPunct="0">
        <a:lnSpc>
          <a:spcPct val="90000"/>
        </a:lnSpc>
        <a:spcBef>
          <a:spcPts val="413"/>
        </a:spcBef>
        <a:spcAft>
          <a:spcPct val="0"/>
        </a:spcAft>
        <a:buFont typeface="Arial" panose="020B0604020202020204" pitchFamily="34" charset="0"/>
        <a:buChar char="•"/>
        <a:defRPr sz="1900" kern="1200">
          <a:solidFill>
            <a:schemeClr val="tx1"/>
          </a:solidFill>
          <a:latin typeface="+mn-lt"/>
          <a:ea typeface="+mn-ea"/>
          <a:cs typeface="+mn-cs"/>
        </a:defRPr>
      </a:lvl2pPr>
      <a:lvl3pPr marL="949325" indent="-187325" algn="l" defTabSz="758825"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30325" indent="-187325" algn="l" defTabSz="758825"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4pPr>
      <a:lvl5pPr marL="1711325" indent="-187325" algn="l" defTabSz="758825"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5pPr>
      <a:lvl6pPr marL="2094809" indent="-190437" algn="l" defTabSz="761749"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83" indent="-190437" algn="l" defTabSz="761749"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57" indent="-190437" algn="l" defTabSz="761749"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430" indent="-190437" algn="l" defTabSz="761749"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1749" rtl="0" eaLnBrk="1" latinLnBrk="0" hangingPunct="1">
        <a:defRPr sz="1500" kern="1200">
          <a:solidFill>
            <a:schemeClr val="tx1"/>
          </a:solidFill>
          <a:latin typeface="+mn-lt"/>
          <a:ea typeface="+mn-ea"/>
          <a:cs typeface="+mn-cs"/>
        </a:defRPr>
      </a:lvl1pPr>
      <a:lvl2pPr marL="380875" algn="l" defTabSz="761749" rtl="0" eaLnBrk="1" latinLnBrk="0" hangingPunct="1">
        <a:defRPr sz="1500" kern="1200">
          <a:solidFill>
            <a:schemeClr val="tx1"/>
          </a:solidFill>
          <a:latin typeface="+mn-lt"/>
          <a:ea typeface="+mn-ea"/>
          <a:cs typeface="+mn-cs"/>
        </a:defRPr>
      </a:lvl2pPr>
      <a:lvl3pPr marL="761749" algn="l" defTabSz="761749" rtl="0" eaLnBrk="1" latinLnBrk="0" hangingPunct="1">
        <a:defRPr sz="1500" kern="1200">
          <a:solidFill>
            <a:schemeClr val="tx1"/>
          </a:solidFill>
          <a:latin typeface="+mn-lt"/>
          <a:ea typeface="+mn-ea"/>
          <a:cs typeface="+mn-cs"/>
        </a:defRPr>
      </a:lvl3pPr>
      <a:lvl4pPr marL="1142623" algn="l" defTabSz="761749" rtl="0" eaLnBrk="1" latinLnBrk="0" hangingPunct="1">
        <a:defRPr sz="1500" kern="1200">
          <a:solidFill>
            <a:schemeClr val="tx1"/>
          </a:solidFill>
          <a:latin typeface="+mn-lt"/>
          <a:ea typeface="+mn-ea"/>
          <a:cs typeface="+mn-cs"/>
        </a:defRPr>
      </a:lvl4pPr>
      <a:lvl5pPr marL="1523497" algn="l" defTabSz="761749" rtl="0" eaLnBrk="1" latinLnBrk="0" hangingPunct="1">
        <a:defRPr sz="1500" kern="1200">
          <a:solidFill>
            <a:schemeClr val="tx1"/>
          </a:solidFill>
          <a:latin typeface="+mn-lt"/>
          <a:ea typeface="+mn-ea"/>
          <a:cs typeface="+mn-cs"/>
        </a:defRPr>
      </a:lvl5pPr>
      <a:lvl6pPr marL="1904371" algn="l" defTabSz="761749" rtl="0" eaLnBrk="1" latinLnBrk="0" hangingPunct="1">
        <a:defRPr sz="1500" kern="1200">
          <a:solidFill>
            <a:schemeClr val="tx1"/>
          </a:solidFill>
          <a:latin typeface="+mn-lt"/>
          <a:ea typeface="+mn-ea"/>
          <a:cs typeface="+mn-cs"/>
        </a:defRPr>
      </a:lvl6pPr>
      <a:lvl7pPr marL="2285246" algn="l" defTabSz="761749" rtl="0" eaLnBrk="1" latinLnBrk="0" hangingPunct="1">
        <a:defRPr sz="1500" kern="1200">
          <a:solidFill>
            <a:schemeClr val="tx1"/>
          </a:solidFill>
          <a:latin typeface="+mn-lt"/>
          <a:ea typeface="+mn-ea"/>
          <a:cs typeface="+mn-cs"/>
        </a:defRPr>
      </a:lvl7pPr>
      <a:lvl8pPr marL="2666120" algn="l" defTabSz="761749" rtl="0" eaLnBrk="1" latinLnBrk="0" hangingPunct="1">
        <a:defRPr sz="1500" kern="1200">
          <a:solidFill>
            <a:schemeClr val="tx1"/>
          </a:solidFill>
          <a:latin typeface="+mn-lt"/>
          <a:ea typeface="+mn-ea"/>
          <a:cs typeface="+mn-cs"/>
        </a:defRPr>
      </a:lvl8pPr>
      <a:lvl9pPr marL="3046994" algn="l" defTabSz="76174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65.php"/><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8" Type="http://schemas.openxmlformats.org/officeDocument/2006/relationships/image" Target="../media/image70.png"/><Relationship Id="rId13" Type="http://schemas.microsoft.com/office/2007/relationships/hdphoto" Target="../media/hdphoto4.wdp"/><Relationship Id="rId18" Type="http://schemas.openxmlformats.org/officeDocument/2006/relationships/image" Target="../media/image77.png"/><Relationship Id="rId3" Type="http://schemas.openxmlformats.org/officeDocument/2006/relationships/image" Target="../media/image67.png"/><Relationship Id="rId7" Type="http://schemas.microsoft.com/office/2007/relationships/hdphoto" Target="../media/hdphoto2.wdp"/><Relationship Id="rId12" Type="http://schemas.openxmlformats.org/officeDocument/2006/relationships/image" Target="../media/image73.png"/><Relationship Id="rId17" Type="http://schemas.microsoft.com/office/2007/relationships/hdphoto" Target="../media/hdphoto5.wdp"/><Relationship Id="rId2" Type="http://schemas.openxmlformats.org/officeDocument/2006/relationships/image" Target="../media/image66.png"/><Relationship Id="rId16" Type="http://schemas.openxmlformats.org/officeDocument/2006/relationships/image" Target="../media/image76.png"/><Relationship Id="rId1" Type="http://schemas.openxmlformats.org/officeDocument/2006/relationships/slideLayout" Target="../slideLayouts/slideLayout19.xml"/><Relationship Id="rId6" Type="http://schemas.openxmlformats.org/officeDocument/2006/relationships/image" Target="../media/image69.png"/><Relationship Id="rId11" Type="http://schemas.openxmlformats.org/officeDocument/2006/relationships/image" Target="../media/image72.jpg"/><Relationship Id="rId5" Type="http://schemas.openxmlformats.org/officeDocument/2006/relationships/image" Target="../media/image68.png"/><Relationship Id="rId15" Type="http://schemas.openxmlformats.org/officeDocument/2006/relationships/image" Target="../media/image75.png"/><Relationship Id="rId10" Type="http://schemas.openxmlformats.org/officeDocument/2006/relationships/image" Target="../media/image71.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74.png"/></Relationships>
</file>

<file path=ppt/slides/_rels/slide5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19.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microsoft.com/office/2007/relationships/hdphoto" Target="../media/hdphoto6.wdp"/></Relationships>
</file>

<file path=ppt/slides/_rels/slide5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jpeg"/><Relationship Id="rId12" Type="http://schemas.openxmlformats.org/officeDocument/2006/relationships/image" Target="../media/image100.jpeg"/><Relationship Id="rId2" Type="http://schemas.openxmlformats.org/officeDocument/2006/relationships/image" Target="../media/image90.png"/><Relationship Id="rId1" Type="http://schemas.openxmlformats.org/officeDocument/2006/relationships/slideLayout" Target="../slideLayouts/slideLayout19.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54.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08.png"/><Relationship Id="rId18"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microsoft.com/office/2007/relationships/hdphoto" Target="../media/hdphoto9.wdp"/><Relationship Id="rId17" Type="http://schemas.microsoft.com/office/2007/relationships/hdphoto" Target="../media/hdphoto11.wdp"/><Relationship Id="rId2" Type="http://schemas.openxmlformats.org/officeDocument/2006/relationships/notesSlide" Target="../notesSlides/notesSlide51.xml"/><Relationship Id="rId16" Type="http://schemas.openxmlformats.org/officeDocument/2006/relationships/image" Target="../media/image110.png"/><Relationship Id="rId1" Type="http://schemas.openxmlformats.org/officeDocument/2006/relationships/slideLayout" Target="../slideLayouts/slideLayout19.xml"/><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3.png"/><Relationship Id="rId15" Type="http://schemas.microsoft.com/office/2007/relationships/hdphoto" Target="../media/hdphoto10.wdp"/><Relationship Id="rId10" Type="http://schemas.microsoft.com/office/2007/relationships/hdphoto" Target="../media/hdphoto8.wdp"/><Relationship Id="rId19" Type="http://schemas.microsoft.com/office/2007/relationships/hdphoto" Target="../media/hdphoto12.wdp"/><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p:nvPr>
        </p:nvSpPr>
        <p:spPr bwMode="auto">
          <a:xfrm>
            <a:off x="4179888" y="1777380"/>
            <a:ext cx="5181600" cy="137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US" altLang="zh-CN" sz="4800" dirty="0">
                <a:latin typeface="微软雅黑" pitchFamily="34" charset="-122"/>
                <a:ea typeface="微软雅黑 Light" pitchFamily="34" charset="-122"/>
              </a:rPr>
              <a:t>Introduction to </a:t>
            </a:r>
            <a:r>
              <a:rPr lang="en-US" altLang="zh-CN" sz="4800" dirty="0" err="1" smtClean="0">
                <a:latin typeface="微软雅黑" pitchFamily="34" charset="-122"/>
                <a:ea typeface="微软雅黑 Light" pitchFamily="34" charset="-122"/>
              </a:rPr>
              <a:t>incoPat</a:t>
            </a:r>
            <a:r>
              <a:rPr lang="en-US" altLang="zh-CN" sz="4800" dirty="0" smtClean="0">
                <a:latin typeface="微软雅黑" pitchFamily="34" charset="-122"/>
                <a:ea typeface="微软雅黑 Light" pitchFamily="34" charset="-122"/>
              </a:rPr>
              <a:t> 4.0</a:t>
            </a:r>
            <a:endParaRPr lang="zh-CN" altLang="en-US" dirty="0">
              <a:latin typeface="微软雅黑" panose="020B0503020204020204" pitchFamily="34" charset="-122"/>
              <a:ea typeface="微软雅黑 Light" panose="020B0502040204020203" pitchFamily="34" charset="-122"/>
            </a:endParaRPr>
          </a:p>
        </p:txBody>
      </p:sp>
      <p:sp>
        <p:nvSpPr>
          <p:cNvPr id="3" name="副标题 2"/>
          <p:cNvSpPr>
            <a:spLocks noGrp="1"/>
          </p:cNvSpPr>
          <p:nvPr>
            <p:ph type="subTitle" idx="1"/>
          </p:nvPr>
        </p:nvSpPr>
        <p:spPr>
          <a:xfrm>
            <a:off x="4179888" y="3361556"/>
            <a:ext cx="5181600" cy="539750"/>
          </a:xfrm>
        </p:spPr>
        <p:txBody>
          <a:bodyPr/>
          <a:lstStyle/>
          <a:p>
            <a:pPr defTabSz="761970" eaLnBrk="1" fontAlgn="auto" hangingPunct="1">
              <a:spcBef>
                <a:spcPts val="833"/>
              </a:spcBef>
              <a:spcAft>
                <a:spcPts val="0"/>
              </a:spcAft>
              <a:defRPr/>
            </a:pPr>
            <a:r>
              <a:rPr lang="en-US" altLang="zh-CN" dirty="0"/>
              <a:t>Beijing </a:t>
            </a:r>
            <a:r>
              <a:rPr lang="en-US" altLang="zh-CN" dirty="0" err="1" smtClean="0"/>
              <a:t>Incopat</a:t>
            </a:r>
            <a:r>
              <a:rPr lang="en-US" altLang="zh-CN" dirty="0" smtClean="0"/>
              <a:t> </a:t>
            </a:r>
            <a:r>
              <a:rPr lang="en-US" altLang="zh-CN" dirty="0" err="1"/>
              <a:t>Co.,Ltd</a:t>
            </a:r>
            <a:endParaRPr lang="zh-CN" altLang="en-US" dirty="0">
              <a:latin typeface="+mj-ea"/>
            </a:endParaRPr>
          </a:p>
          <a:p>
            <a:pPr defTabSz="761970" eaLnBrk="1" fontAlgn="auto" hangingPunct="1">
              <a:spcBef>
                <a:spcPts val="833"/>
              </a:spcBef>
              <a:spcAft>
                <a:spcPts val="0"/>
              </a:spcAft>
              <a:defRPr/>
            </a:pPr>
            <a:endParaRPr lang="zh-CN" altLang="en-US" dirty="0">
              <a:latin typeface="微软雅黑 Light" panose="020B0502040204020203" pitchFamily="34" charset="-122"/>
              <a:ea typeface="微软雅黑 Light" panose="020B0502040204020203" pitchFamily="34" charset="-122"/>
            </a:endParaRPr>
          </a:p>
        </p:txBody>
      </p:sp>
      <p:sp>
        <p:nvSpPr>
          <p:cNvPr id="4" name="副标题 2"/>
          <p:cNvSpPr txBox="1">
            <a:spLocks/>
          </p:cNvSpPr>
          <p:nvPr/>
        </p:nvSpPr>
        <p:spPr>
          <a:xfrm>
            <a:off x="9361488" y="121196"/>
            <a:ext cx="842740" cy="216024"/>
          </a:xfrm>
          <a:prstGeom prst="rect">
            <a:avLst/>
          </a:prstGeom>
        </p:spPr>
        <p:txBody>
          <a:bodyPr>
            <a:normAutofit fontScale="85000" lnSpcReduction="10000"/>
          </a:bodyPr>
          <a:lstStyle>
            <a:lvl1pPr marL="0" indent="0" algn="l" defTabSz="760413" rtl="0" eaLnBrk="0" fontAlgn="base" hangingPunct="0">
              <a:lnSpc>
                <a:spcPct val="90000"/>
              </a:lnSpc>
              <a:spcBef>
                <a:spcPts val="838"/>
              </a:spcBef>
              <a:spcAft>
                <a:spcPct val="0"/>
              </a:spcAft>
              <a:buFont typeface="Arial" panose="020B0604020202020204" pitchFamily="34" charset="0"/>
              <a:buNone/>
              <a:defRPr sz="2333" kern="1200">
                <a:solidFill>
                  <a:schemeClr val="bg1"/>
                </a:solidFill>
                <a:latin typeface="+mn-lt"/>
                <a:ea typeface="+mn-ea"/>
                <a:cs typeface="+mn-cs"/>
              </a:defRPr>
            </a:lvl1pPr>
            <a:lvl2pPr marL="380985" indent="0" algn="ctr" defTabSz="760413" rtl="0" eaLnBrk="0" fontAlgn="base" hangingPunct="0">
              <a:lnSpc>
                <a:spcPct val="90000"/>
              </a:lnSpc>
              <a:spcBef>
                <a:spcPts val="413"/>
              </a:spcBef>
              <a:spcAft>
                <a:spcPct val="0"/>
              </a:spcAft>
              <a:buFont typeface="Arial" panose="020B0604020202020204" pitchFamily="34" charset="0"/>
              <a:buNone/>
              <a:defRPr sz="1667" kern="1200">
                <a:solidFill>
                  <a:schemeClr val="tx1"/>
                </a:solidFill>
                <a:latin typeface="+mn-lt"/>
                <a:ea typeface="+mn-ea"/>
                <a:cs typeface="+mn-cs"/>
              </a:defRPr>
            </a:lvl2pPr>
            <a:lvl3pPr marL="761970" indent="0" algn="ctr" defTabSz="760413" rtl="0" eaLnBrk="0" fontAlgn="base" hangingPunct="0">
              <a:lnSpc>
                <a:spcPct val="90000"/>
              </a:lnSpc>
              <a:spcBef>
                <a:spcPts val="413"/>
              </a:spcBef>
              <a:spcAft>
                <a:spcPct val="0"/>
              </a:spcAft>
              <a:buFont typeface="Arial" panose="020B0604020202020204" pitchFamily="34" charset="0"/>
              <a:buNone/>
              <a:defRPr sz="1500" kern="1200">
                <a:solidFill>
                  <a:schemeClr val="tx1"/>
                </a:solidFill>
                <a:latin typeface="+mn-lt"/>
                <a:ea typeface="+mn-ea"/>
                <a:cs typeface="+mn-cs"/>
              </a:defRPr>
            </a:lvl3pPr>
            <a:lvl4pPr marL="1142954" indent="0" algn="ctr" defTabSz="760413" rtl="0" eaLnBrk="0" fontAlgn="base" hangingPunct="0">
              <a:lnSpc>
                <a:spcPct val="90000"/>
              </a:lnSpc>
              <a:spcBef>
                <a:spcPts val="413"/>
              </a:spcBef>
              <a:spcAft>
                <a:spcPct val="0"/>
              </a:spcAft>
              <a:buFont typeface="Arial" panose="020B0604020202020204" pitchFamily="34" charset="0"/>
              <a:buNone/>
              <a:defRPr sz="1333" kern="1200">
                <a:solidFill>
                  <a:schemeClr val="tx1"/>
                </a:solidFill>
                <a:latin typeface="+mn-lt"/>
                <a:ea typeface="+mn-ea"/>
                <a:cs typeface="+mn-cs"/>
              </a:defRPr>
            </a:lvl4pPr>
            <a:lvl5pPr marL="1523939" indent="0" algn="ctr" defTabSz="760413" rtl="0" eaLnBrk="0" fontAlgn="base" hangingPunct="0">
              <a:lnSpc>
                <a:spcPct val="90000"/>
              </a:lnSpc>
              <a:spcBef>
                <a:spcPts val="413"/>
              </a:spcBef>
              <a:spcAft>
                <a:spcPct val="0"/>
              </a:spcAft>
              <a:buFont typeface="Arial" panose="020B0604020202020204" pitchFamily="34" charset="0"/>
              <a:buNone/>
              <a:defRPr sz="1333" kern="1200">
                <a:solidFill>
                  <a:schemeClr val="tx1"/>
                </a:solidFill>
                <a:latin typeface="+mn-lt"/>
                <a:ea typeface="+mn-ea"/>
                <a:cs typeface="+mn-cs"/>
              </a:defRPr>
            </a:lvl5pPr>
            <a:lvl6pPr marL="1904924"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6pPr>
            <a:lvl7pPr marL="2285909"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7pPr>
            <a:lvl8pPr marL="2666893"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8pPr>
            <a:lvl9pPr marL="3047878" indent="0" algn="ctr" defTabSz="761970" rtl="0" eaLnBrk="1" latinLnBrk="0" hangingPunct="1">
              <a:lnSpc>
                <a:spcPct val="90000"/>
              </a:lnSpc>
              <a:spcBef>
                <a:spcPts val="417"/>
              </a:spcBef>
              <a:buFont typeface="Arial" panose="020B0604020202020204" pitchFamily="34" charset="0"/>
              <a:buNone/>
              <a:defRPr sz="1333" kern="1200">
                <a:solidFill>
                  <a:schemeClr val="tx1"/>
                </a:solidFill>
                <a:latin typeface="+mn-lt"/>
                <a:ea typeface="+mn-ea"/>
                <a:cs typeface="+mn-cs"/>
              </a:defRPr>
            </a:lvl9pPr>
          </a:lstStyle>
          <a:p>
            <a:pPr defTabSz="761970" eaLnBrk="1" fontAlgn="auto" hangingPunct="1">
              <a:spcBef>
                <a:spcPts val="833"/>
              </a:spcBef>
              <a:spcAft>
                <a:spcPts val="0"/>
              </a:spcAft>
              <a:defRPr/>
            </a:pPr>
            <a:r>
              <a:rPr lang="en-US" altLang="zh-CN" sz="1200" dirty="0">
                <a:solidFill>
                  <a:schemeClr val="bg1">
                    <a:lumMod val="95000"/>
                  </a:schemeClr>
                </a:solidFill>
                <a:latin typeface="微软雅黑 Light" panose="020B0502040204020203" pitchFamily="34" charset="-122"/>
                <a:ea typeface="微软雅黑 Light" panose="020B0502040204020203" pitchFamily="34" charset="-122"/>
              </a:rPr>
              <a:t>2016.11.07</a:t>
            </a:r>
            <a:endParaRPr lang="zh-CN" altLang="en-US" sz="1200" dirty="0">
              <a:solidFill>
                <a:schemeClr val="bg1">
                  <a:lumMod val="9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advTm="250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120775" y="1966913"/>
            <a:ext cx="725488" cy="89693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11338" y="1944688"/>
            <a:ext cx="71437" cy="7302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5" name="椭圆 4"/>
          <p:cNvSpPr/>
          <p:nvPr/>
        </p:nvSpPr>
        <p:spPr>
          <a:xfrm>
            <a:off x="1912938" y="3224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6" name="椭圆 5"/>
          <p:cNvSpPr/>
          <p:nvPr/>
        </p:nvSpPr>
        <p:spPr>
          <a:xfrm>
            <a:off x="1624013" y="3732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7" name="椭圆 6"/>
          <p:cNvSpPr/>
          <p:nvPr/>
        </p:nvSpPr>
        <p:spPr>
          <a:xfrm>
            <a:off x="1066800" y="2863850"/>
            <a:ext cx="71438"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8" name="直接连接符 7"/>
          <p:cNvCxnSpPr>
            <a:stCxn id="7" idx="5"/>
            <a:endCxn id="5" idx="1"/>
          </p:cNvCxnSpPr>
          <p:nvPr/>
        </p:nvCxnSpPr>
        <p:spPr>
          <a:xfrm>
            <a:off x="1128713" y="2925763"/>
            <a:ext cx="793750" cy="3079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a:endCxn id="6" idx="7"/>
          </p:cNvCxnSpPr>
          <p:nvPr/>
        </p:nvCxnSpPr>
        <p:spPr>
          <a:xfrm flipH="1">
            <a:off x="1685925" y="3284538"/>
            <a:ext cx="236538" cy="4587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7" idx="5"/>
            <a:endCxn id="6" idx="1"/>
          </p:cNvCxnSpPr>
          <p:nvPr/>
        </p:nvCxnSpPr>
        <p:spPr>
          <a:xfrm>
            <a:off x="1128713" y="2925763"/>
            <a:ext cx="506412" cy="81756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7"/>
            <a:endCxn id="6" idx="3"/>
          </p:cNvCxnSpPr>
          <p:nvPr/>
        </p:nvCxnSpPr>
        <p:spPr>
          <a:xfrm flipV="1">
            <a:off x="1022350" y="3794125"/>
            <a:ext cx="612775" cy="8794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60438" y="4664075"/>
            <a:ext cx="71437"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3" name="椭圆 12"/>
          <p:cNvSpPr/>
          <p:nvPr/>
        </p:nvSpPr>
        <p:spPr>
          <a:xfrm>
            <a:off x="2709863" y="4929188"/>
            <a:ext cx="73025"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14" name="直接连接符 13"/>
          <p:cNvCxnSpPr>
            <a:stCxn id="15" idx="0"/>
            <a:endCxn id="13" idx="3"/>
          </p:cNvCxnSpPr>
          <p:nvPr/>
        </p:nvCxnSpPr>
        <p:spPr>
          <a:xfrm flipV="1">
            <a:off x="2432050" y="4991100"/>
            <a:ext cx="288925" cy="64770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395538" y="56388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16" name="直接连接符 15"/>
          <p:cNvCxnSpPr>
            <a:stCxn id="13" idx="2"/>
          </p:cNvCxnSpPr>
          <p:nvPr/>
        </p:nvCxnSpPr>
        <p:spPr>
          <a:xfrm flipH="1">
            <a:off x="2127250" y="4965700"/>
            <a:ext cx="582613" cy="34925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068513" y="53086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8" name="椭圆 17"/>
          <p:cNvSpPr/>
          <p:nvPr/>
        </p:nvSpPr>
        <p:spPr>
          <a:xfrm>
            <a:off x="204788" y="1125538"/>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9" name="椭圆 18"/>
          <p:cNvSpPr/>
          <p:nvPr/>
        </p:nvSpPr>
        <p:spPr>
          <a:xfrm>
            <a:off x="-61913" y="847725"/>
            <a:ext cx="73026"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20" name="直接连接符 19"/>
          <p:cNvCxnSpPr>
            <a:stCxn id="19" idx="5"/>
            <a:endCxn id="18" idx="1"/>
          </p:cNvCxnSpPr>
          <p:nvPr/>
        </p:nvCxnSpPr>
        <p:spPr>
          <a:xfrm>
            <a:off x="0" y="909638"/>
            <a:ext cx="214313" cy="22542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77845" name="矩形 4"/>
          <p:cNvSpPr>
            <a:spLocks noChangeArrowheads="1"/>
          </p:cNvSpPr>
          <p:nvPr/>
        </p:nvSpPr>
        <p:spPr bwMode="auto">
          <a:xfrm>
            <a:off x="5370513" y="1319213"/>
            <a:ext cx="11047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12A8BC"/>
                </a:solidFill>
                <a:latin typeface="微软雅黑 Light" panose="020B0502040204020203" pitchFamily="34" charset="-122"/>
                <a:ea typeface="微软雅黑 Light" panose="020B0502040204020203" pitchFamily="34" charset="-122"/>
              </a:rPr>
              <a:t>Data</a:t>
            </a:r>
            <a:endParaRPr lang="zh-CN" altLang="en-US" sz="3200" dirty="0">
              <a:solidFill>
                <a:srgbClr val="12A8BC"/>
              </a:solidFill>
              <a:latin typeface="微软雅黑 Light" panose="020B0502040204020203" pitchFamily="34" charset="-122"/>
              <a:ea typeface="微软雅黑 Light" panose="020B0502040204020203" pitchFamily="34" charset="-122"/>
            </a:endParaRPr>
          </a:p>
        </p:txBody>
      </p:sp>
      <p:sp>
        <p:nvSpPr>
          <p:cNvPr id="77847" name="矩形 4"/>
          <p:cNvSpPr>
            <a:spLocks noChangeArrowheads="1"/>
          </p:cNvSpPr>
          <p:nvPr/>
        </p:nvSpPr>
        <p:spPr bwMode="auto">
          <a:xfrm>
            <a:off x="5504914" y="3743325"/>
            <a:ext cx="1252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a:solidFill>
                  <a:srgbClr val="12A8BC"/>
                </a:solidFill>
                <a:latin typeface="微软雅黑 Light" panose="020B0502040204020203" pitchFamily="34" charset="-122"/>
                <a:ea typeface="微软雅黑 Light" panose="020B0502040204020203" pitchFamily="34" charset="-122"/>
              </a:rPr>
              <a:t>Value</a:t>
            </a:r>
          </a:p>
        </p:txBody>
      </p:sp>
      <p:sp>
        <p:nvSpPr>
          <p:cNvPr id="77851" name="矩形 4"/>
          <p:cNvSpPr>
            <a:spLocks noChangeArrowheads="1"/>
          </p:cNvSpPr>
          <p:nvPr/>
        </p:nvSpPr>
        <p:spPr bwMode="auto">
          <a:xfrm>
            <a:off x="5370512" y="2497138"/>
            <a:ext cx="2733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smtClean="0">
                <a:solidFill>
                  <a:srgbClr val="12A8BC"/>
                </a:solidFill>
                <a:latin typeface="微软雅黑 Light" panose="020B0502040204020203" pitchFamily="34" charset="-122"/>
              </a:rPr>
              <a:t>Functions</a:t>
            </a:r>
            <a:endParaRPr lang="zh-CN" altLang="en-US" sz="3200" b="1" dirty="0">
              <a:solidFill>
                <a:srgbClr val="12A8BC"/>
              </a:solidFill>
              <a:latin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96125" y="296863"/>
            <a:ext cx="215900" cy="215900"/>
          </a:xfrm>
          <a:prstGeom prst="rect">
            <a:avLst/>
          </a:prstGeom>
          <a:solidFill>
            <a:srgbClr val="12A8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2581">
              <a:buFont typeface="Arial" panose="020B0604020202020204" pitchFamily="34" charset="0"/>
              <a:buNone/>
              <a:defRPr/>
            </a:pPr>
            <a:endParaRPr lang="zh-CN" altLang="en-US" sz="1999">
              <a:solidFill>
                <a:prstClr val="white"/>
              </a:solidFill>
            </a:endParaRPr>
          </a:p>
        </p:txBody>
      </p:sp>
      <p:sp>
        <p:nvSpPr>
          <p:cNvPr id="3" name="文本框 5"/>
          <p:cNvSpPr txBox="1">
            <a:spLocks noChangeArrowheads="1"/>
          </p:cNvSpPr>
          <p:nvPr/>
        </p:nvSpPr>
        <p:spPr bwMode="auto">
          <a:xfrm>
            <a:off x="7345363" y="225425"/>
            <a:ext cx="1489510" cy="399981"/>
          </a:xfrm>
          <a:prstGeom prst="rect">
            <a:avLst/>
          </a:prstGeom>
          <a:noFill/>
          <a:ln>
            <a:noFill/>
          </a:ln>
          <a:extLst/>
        </p:spPr>
        <p:txBody>
          <a:bodyPr wrap="none">
            <a:spAutoFit/>
          </a:bodyPr>
          <a:lstStyle/>
          <a:p>
            <a:pPr defTabSz="712581">
              <a:buFont typeface="Arial" panose="020B0604020202020204" pitchFamily="34" charset="0"/>
              <a:buNone/>
              <a:defRPr/>
            </a:pPr>
            <a:r>
              <a:rPr lang="en-US" altLang="zh-CN" sz="1999" dirty="0">
                <a:solidFill>
                  <a:srgbClr val="7F7F7F"/>
                </a:solidFill>
                <a:latin typeface="微软雅黑 Light" pitchFamily="34" charset="-122"/>
                <a:ea typeface="微软雅黑 Light" pitchFamily="34" charset="-122"/>
              </a:rPr>
              <a:t>B </a:t>
            </a:r>
            <a:r>
              <a:rPr lang="en-US" altLang="zh-CN" sz="1999" dirty="0" smtClean="0">
                <a:solidFill>
                  <a:srgbClr val="7F7F7F"/>
                </a:solidFill>
                <a:latin typeface="微软雅黑 Light" pitchFamily="34" charset="-122"/>
                <a:ea typeface="微软雅黑 Light" pitchFamily="34" charset="-122"/>
              </a:rPr>
              <a:t>Function</a:t>
            </a:r>
            <a:endParaRPr lang="zh-CN" altLang="en-US" sz="1999" dirty="0">
              <a:solidFill>
                <a:srgbClr val="12A8BC"/>
              </a:solidFill>
              <a:latin typeface="微软雅黑 Light" pitchFamily="34" charset="-122"/>
              <a:ea typeface="微软雅黑 Light" pitchFamily="34" charset="-122"/>
            </a:endParaRPr>
          </a:p>
        </p:txBody>
      </p:sp>
      <p:cxnSp>
        <p:nvCxnSpPr>
          <p:cNvPr id="20" name="直接连接符 19"/>
          <p:cNvCxnSpPr/>
          <p:nvPr/>
        </p:nvCxnSpPr>
        <p:spPr>
          <a:xfrm>
            <a:off x="2817813" y="1871225"/>
            <a:ext cx="0" cy="2552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164138" y="1849000"/>
            <a:ext cx="0" cy="25511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324725" y="1849000"/>
            <a:ext cx="0" cy="25511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矩形 5"/>
          <p:cNvSpPr>
            <a:spLocks noChangeArrowheads="1"/>
          </p:cNvSpPr>
          <p:nvPr/>
        </p:nvSpPr>
        <p:spPr bwMode="auto">
          <a:xfrm>
            <a:off x="758825" y="1269861"/>
            <a:ext cx="9145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rPr>
              <a:t>Whole procedures of patent information application </a:t>
            </a:r>
            <a:r>
              <a:rPr lang="zh-CN" altLang="en-US" sz="2800" dirty="0" smtClean="0">
                <a:solidFill>
                  <a:srgbClr val="12A8BC"/>
                </a:solidFill>
                <a:latin typeface="微软雅黑 Light" panose="020B0502040204020203" pitchFamily="34" charset="-122"/>
                <a:ea typeface="微软雅黑 Light" panose="020B0502040204020203" pitchFamily="34" charset="-122"/>
              </a:rPr>
              <a:t> </a:t>
            </a:r>
            <a:endParaRPr lang="zh-CN" altLang="en-US" sz="2800" dirty="0">
              <a:solidFill>
                <a:srgbClr val="12A8BC"/>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1692" y="2193634"/>
            <a:ext cx="8833958" cy="1684800"/>
            <a:chOff x="591692" y="2193634"/>
            <a:chExt cx="8833958" cy="1684800"/>
          </a:xfrm>
        </p:grpSpPr>
        <p:sp>
          <p:nvSpPr>
            <p:cNvPr id="6" name="任意多边形 5"/>
            <p:cNvSpPr/>
            <p:nvPr/>
          </p:nvSpPr>
          <p:spPr>
            <a:xfrm>
              <a:off x="591692" y="2193634"/>
              <a:ext cx="1518082" cy="1684800"/>
            </a:xfrm>
            <a:custGeom>
              <a:avLst/>
              <a:gdLst>
                <a:gd name="connsiteX0" fmla="*/ 0 w 1518082"/>
                <a:gd name="connsiteY0" fmla="*/ 151808 h 1684800"/>
                <a:gd name="connsiteX1" fmla="*/ 151808 w 1518082"/>
                <a:gd name="connsiteY1" fmla="*/ 0 h 1684800"/>
                <a:gd name="connsiteX2" fmla="*/ 1366274 w 1518082"/>
                <a:gd name="connsiteY2" fmla="*/ 0 h 1684800"/>
                <a:gd name="connsiteX3" fmla="*/ 1518082 w 1518082"/>
                <a:gd name="connsiteY3" fmla="*/ 151808 h 1684800"/>
                <a:gd name="connsiteX4" fmla="*/ 1518082 w 1518082"/>
                <a:gd name="connsiteY4" fmla="*/ 1532992 h 1684800"/>
                <a:gd name="connsiteX5" fmla="*/ 1366274 w 1518082"/>
                <a:gd name="connsiteY5" fmla="*/ 1684800 h 1684800"/>
                <a:gd name="connsiteX6" fmla="*/ 151808 w 1518082"/>
                <a:gd name="connsiteY6" fmla="*/ 1684800 h 1684800"/>
                <a:gd name="connsiteX7" fmla="*/ 0 w 1518082"/>
                <a:gd name="connsiteY7" fmla="*/ 1532992 h 1684800"/>
                <a:gd name="connsiteX8" fmla="*/ 0 w 1518082"/>
                <a:gd name="connsiteY8" fmla="*/ 151808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082" h="1684800">
                  <a:moveTo>
                    <a:pt x="0" y="151808"/>
                  </a:moveTo>
                  <a:cubicBezTo>
                    <a:pt x="0" y="67967"/>
                    <a:pt x="67967" y="0"/>
                    <a:pt x="151808" y="0"/>
                  </a:cubicBezTo>
                  <a:lnTo>
                    <a:pt x="1366274" y="0"/>
                  </a:lnTo>
                  <a:cubicBezTo>
                    <a:pt x="1450115" y="0"/>
                    <a:pt x="1518082" y="67967"/>
                    <a:pt x="1518082" y="151808"/>
                  </a:cubicBezTo>
                  <a:lnTo>
                    <a:pt x="1518082" y="1532992"/>
                  </a:lnTo>
                  <a:cubicBezTo>
                    <a:pt x="1518082" y="1616833"/>
                    <a:pt x="1450115" y="1684800"/>
                    <a:pt x="1366274" y="1684800"/>
                  </a:cubicBezTo>
                  <a:lnTo>
                    <a:pt x="151808" y="1684800"/>
                  </a:lnTo>
                  <a:cubicBezTo>
                    <a:pt x="67967" y="1684800"/>
                    <a:pt x="0" y="1616833"/>
                    <a:pt x="0" y="1532992"/>
                  </a:cubicBezTo>
                  <a:lnTo>
                    <a:pt x="0" y="151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153768" numCol="1" spcCol="1270" anchor="t" anchorCtr="0">
              <a:noAutofit/>
            </a:bodyPr>
            <a:lstStyle/>
            <a:p>
              <a:pPr lvl="0" algn="l" defTabSz="889000">
                <a:lnSpc>
                  <a:spcPct val="90000"/>
                </a:lnSpc>
                <a:spcBef>
                  <a:spcPct val="0"/>
                </a:spcBef>
                <a:spcAft>
                  <a:spcPct val="35000"/>
                </a:spcAft>
              </a:pPr>
              <a:r>
                <a:rPr lang="en-US" altLang="zh-CN" sz="2000" kern="1200" dirty="0" smtClean="0">
                  <a:solidFill>
                    <a:schemeClr val="bg1"/>
                  </a:solidFill>
                  <a:latin typeface="微软雅黑 Light" panose="020B0502040204020203" pitchFamily="34" charset="-122"/>
                  <a:ea typeface="微软雅黑 Light" panose="020B0502040204020203" pitchFamily="34" charset="-122"/>
                </a:rPr>
                <a:t>Search</a:t>
              </a:r>
              <a:endParaRPr lang="zh-CN" altLang="en-US" sz="2000" kern="1200" dirty="0">
                <a:solidFill>
                  <a:schemeClr val="bg1"/>
                </a:solidFill>
              </a:endParaRPr>
            </a:p>
          </p:txBody>
        </p:sp>
        <p:sp>
          <p:nvSpPr>
            <p:cNvPr id="8" name="任意多边形 7"/>
            <p:cNvSpPr/>
            <p:nvPr/>
          </p:nvSpPr>
          <p:spPr>
            <a:xfrm>
              <a:off x="2339910" y="2308271"/>
              <a:ext cx="487887" cy="377958"/>
            </a:xfrm>
            <a:custGeom>
              <a:avLst/>
              <a:gdLst>
                <a:gd name="connsiteX0" fmla="*/ 0 w 487887"/>
                <a:gd name="connsiteY0" fmla="*/ 75592 h 377958"/>
                <a:gd name="connsiteX1" fmla="*/ 298908 w 487887"/>
                <a:gd name="connsiteY1" fmla="*/ 75592 h 377958"/>
                <a:gd name="connsiteX2" fmla="*/ 298908 w 487887"/>
                <a:gd name="connsiteY2" fmla="*/ 0 h 377958"/>
                <a:gd name="connsiteX3" fmla="*/ 487887 w 487887"/>
                <a:gd name="connsiteY3" fmla="*/ 188979 h 377958"/>
                <a:gd name="connsiteX4" fmla="*/ 298908 w 487887"/>
                <a:gd name="connsiteY4" fmla="*/ 377958 h 377958"/>
                <a:gd name="connsiteX5" fmla="*/ 298908 w 487887"/>
                <a:gd name="connsiteY5" fmla="*/ 302366 h 377958"/>
                <a:gd name="connsiteX6" fmla="*/ 0 w 487887"/>
                <a:gd name="connsiteY6" fmla="*/ 302366 h 377958"/>
                <a:gd name="connsiteX7" fmla="*/ 0 w 487887"/>
                <a:gd name="connsiteY7" fmla="*/ 75592 h 3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87" h="377958">
                  <a:moveTo>
                    <a:pt x="0" y="75592"/>
                  </a:moveTo>
                  <a:lnTo>
                    <a:pt x="298908" y="75592"/>
                  </a:lnTo>
                  <a:lnTo>
                    <a:pt x="298908" y="0"/>
                  </a:lnTo>
                  <a:lnTo>
                    <a:pt x="487887" y="188979"/>
                  </a:lnTo>
                  <a:lnTo>
                    <a:pt x="298908" y="377958"/>
                  </a:lnTo>
                  <a:lnTo>
                    <a:pt x="298908" y="302366"/>
                  </a:lnTo>
                  <a:lnTo>
                    <a:pt x="0" y="302366"/>
                  </a:lnTo>
                  <a:lnTo>
                    <a:pt x="0" y="755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5592" rIns="113387" bIns="75592"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9" name="任意多边形 8"/>
            <p:cNvSpPr/>
            <p:nvPr/>
          </p:nvSpPr>
          <p:spPr>
            <a:xfrm>
              <a:off x="3030317" y="2193634"/>
              <a:ext cx="1518082" cy="1684800"/>
            </a:xfrm>
            <a:custGeom>
              <a:avLst/>
              <a:gdLst>
                <a:gd name="connsiteX0" fmla="*/ 0 w 1518082"/>
                <a:gd name="connsiteY0" fmla="*/ 151808 h 1684800"/>
                <a:gd name="connsiteX1" fmla="*/ 151808 w 1518082"/>
                <a:gd name="connsiteY1" fmla="*/ 0 h 1684800"/>
                <a:gd name="connsiteX2" fmla="*/ 1366274 w 1518082"/>
                <a:gd name="connsiteY2" fmla="*/ 0 h 1684800"/>
                <a:gd name="connsiteX3" fmla="*/ 1518082 w 1518082"/>
                <a:gd name="connsiteY3" fmla="*/ 151808 h 1684800"/>
                <a:gd name="connsiteX4" fmla="*/ 1518082 w 1518082"/>
                <a:gd name="connsiteY4" fmla="*/ 1532992 h 1684800"/>
                <a:gd name="connsiteX5" fmla="*/ 1366274 w 1518082"/>
                <a:gd name="connsiteY5" fmla="*/ 1684800 h 1684800"/>
                <a:gd name="connsiteX6" fmla="*/ 151808 w 1518082"/>
                <a:gd name="connsiteY6" fmla="*/ 1684800 h 1684800"/>
                <a:gd name="connsiteX7" fmla="*/ 0 w 1518082"/>
                <a:gd name="connsiteY7" fmla="*/ 1532992 h 1684800"/>
                <a:gd name="connsiteX8" fmla="*/ 0 w 1518082"/>
                <a:gd name="connsiteY8" fmla="*/ 151808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082" h="1684800">
                  <a:moveTo>
                    <a:pt x="0" y="151808"/>
                  </a:moveTo>
                  <a:cubicBezTo>
                    <a:pt x="0" y="67967"/>
                    <a:pt x="67967" y="0"/>
                    <a:pt x="151808" y="0"/>
                  </a:cubicBezTo>
                  <a:lnTo>
                    <a:pt x="1366274" y="0"/>
                  </a:lnTo>
                  <a:cubicBezTo>
                    <a:pt x="1450115" y="0"/>
                    <a:pt x="1518082" y="67967"/>
                    <a:pt x="1518082" y="151808"/>
                  </a:cubicBezTo>
                  <a:lnTo>
                    <a:pt x="1518082" y="1532992"/>
                  </a:lnTo>
                  <a:cubicBezTo>
                    <a:pt x="1518082" y="1616833"/>
                    <a:pt x="1450115" y="1684800"/>
                    <a:pt x="1366274" y="1684800"/>
                  </a:cubicBezTo>
                  <a:lnTo>
                    <a:pt x="151808" y="1684800"/>
                  </a:lnTo>
                  <a:cubicBezTo>
                    <a:pt x="67967" y="1684800"/>
                    <a:pt x="0" y="1616833"/>
                    <a:pt x="0" y="1532992"/>
                  </a:cubicBezTo>
                  <a:lnTo>
                    <a:pt x="0" y="151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153768" numCol="1" spcCol="1270" anchor="t" anchorCtr="0">
              <a:noAutofit/>
            </a:bodyPr>
            <a:lstStyle/>
            <a:p>
              <a:pPr lvl="0" algn="l" defTabSz="889000">
                <a:lnSpc>
                  <a:spcPct val="90000"/>
                </a:lnSpc>
                <a:spcBef>
                  <a:spcPct val="0"/>
                </a:spcBef>
                <a:spcAft>
                  <a:spcPct val="35000"/>
                </a:spcAft>
              </a:pPr>
              <a:r>
                <a:rPr lang="en-US" altLang="zh-CN" sz="2000" kern="1200" smtClean="0">
                  <a:solidFill>
                    <a:schemeClr val="bg1"/>
                  </a:solidFill>
                  <a:latin typeface="微软雅黑 Light" panose="020B0502040204020203" pitchFamily="34" charset="-122"/>
                  <a:ea typeface="微软雅黑 Light" panose="020B0502040204020203" pitchFamily="34" charset="-122"/>
                </a:rPr>
                <a:t>incoDatabase</a:t>
              </a:r>
              <a:endParaRPr lang="zh-CN" altLang="en-US" sz="2000" kern="1200" dirty="0">
                <a:solidFill>
                  <a:schemeClr val="bg1"/>
                </a:solidFill>
              </a:endParaRPr>
            </a:p>
          </p:txBody>
        </p:sp>
        <p:sp>
          <p:nvSpPr>
            <p:cNvPr id="11" name="任意多边形 10"/>
            <p:cNvSpPr/>
            <p:nvPr/>
          </p:nvSpPr>
          <p:spPr>
            <a:xfrm>
              <a:off x="4778535" y="2308271"/>
              <a:ext cx="487887" cy="377958"/>
            </a:xfrm>
            <a:custGeom>
              <a:avLst/>
              <a:gdLst>
                <a:gd name="connsiteX0" fmla="*/ 0 w 487887"/>
                <a:gd name="connsiteY0" fmla="*/ 75592 h 377958"/>
                <a:gd name="connsiteX1" fmla="*/ 298908 w 487887"/>
                <a:gd name="connsiteY1" fmla="*/ 75592 h 377958"/>
                <a:gd name="connsiteX2" fmla="*/ 298908 w 487887"/>
                <a:gd name="connsiteY2" fmla="*/ 0 h 377958"/>
                <a:gd name="connsiteX3" fmla="*/ 487887 w 487887"/>
                <a:gd name="connsiteY3" fmla="*/ 188979 h 377958"/>
                <a:gd name="connsiteX4" fmla="*/ 298908 w 487887"/>
                <a:gd name="connsiteY4" fmla="*/ 377958 h 377958"/>
                <a:gd name="connsiteX5" fmla="*/ 298908 w 487887"/>
                <a:gd name="connsiteY5" fmla="*/ 302366 h 377958"/>
                <a:gd name="connsiteX6" fmla="*/ 0 w 487887"/>
                <a:gd name="connsiteY6" fmla="*/ 302366 h 377958"/>
                <a:gd name="connsiteX7" fmla="*/ 0 w 487887"/>
                <a:gd name="connsiteY7" fmla="*/ 75592 h 3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87" h="377958">
                  <a:moveTo>
                    <a:pt x="0" y="75592"/>
                  </a:moveTo>
                  <a:lnTo>
                    <a:pt x="298908" y="75592"/>
                  </a:lnTo>
                  <a:lnTo>
                    <a:pt x="298908" y="0"/>
                  </a:lnTo>
                  <a:lnTo>
                    <a:pt x="487887" y="188979"/>
                  </a:lnTo>
                  <a:lnTo>
                    <a:pt x="298908" y="377958"/>
                  </a:lnTo>
                  <a:lnTo>
                    <a:pt x="298908" y="302366"/>
                  </a:lnTo>
                  <a:lnTo>
                    <a:pt x="0" y="302366"/>
                  </a:lnTo>
                  <a:lnTo>
                    <a:pt x="0" y="755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5592" rIns="113387" bIns="75592"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12" name="任意多边形 11"/>
            <p:cNvSpPr/>
            <p:nvPr/>
          </p:nvSpPr>
          <p:spPr>
            <a:xfrm>
              <a:off x="5468942" y="2193634"/>
              <a:ext cx="1518082" cy="1684800"/>
            </a:xfrm>
            <a:custGeom>
              <a:avLst/>
              <a:gdLst>
                <a:gd name="connsiteX0" fmla="*/ 0 w 1518082"/>
                <a:gd name="connsiteY0" fmla="*/ 151808 h 1684800"/>
                <a:gd name="connsiteX1" fmla="*/ 151808 w 1518082"/>
                <a:gd name="connsiteY1" fmla="*/ 0 h 1684800"/>
                <a:gd name="connsiteX2" fmla="*/ 1366274 w 1518082"/>
                <a:gd name="connsiteY2" fmla="*/ 0 h 1684800"/>
                <a:gd name="connsiteX3" fmla="*/ 1518082 w 1518082"/>
                <a:gd name="connsiteY3" fmla="*/ 151808 h 1684800"/>
                <a:gd name="connsiteX4" fmla="*/ 1518082 w 1518082"/>
                <a:gd name="connsiteY4" fmla="*/ 1532992 h 1684800"/>
                <a:gd name="connsiteX5" fmla="*/ 1366274 w 1518082"/>
                <a:gd name="connsiteY5" fmla="*/ 1684800 h 1684800"/>
                <a:gd name="connsiteX6" fmla="*/ 151808 w 1518082"/>
                <a:gd name="connsiteY6" fmla="*/ 1684800 h 1684800"/>
                <a:gd name="connsiteX7" fmla="*/ 0 w 1518082"/>
                <a:gd name="connsiteY7" fmla="*/ 1532992 h 1684800"/>
                <a:gd name="connsiteX8" fmla="*/ 0 w 1518082"/>
                <a:gd name="connsiteY8" fmla="*/ 151808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082" h="1684800">
                  <a:moveTo>
                    <a:pt x="0" y="151808"/>
                  </a:moveTo>
                  <a:cubicBezTo>
                    <a:pt x="0" y="67967"/>
                    <a:pt x="67967" y="0"/>
                    <a:pt x="151808" y="0"/>
                  </a:cubicBezTo>
                  <a:lnTo>
                    <a:pt x="1366274" y="0"/>
                  </a:lnTo>
                  <a:cubicBezTo>
                    <a:pt x="1450115" y="0"/>
                    <a:pt x="1518082" y="67967"/>
                    <a:pt x="1518082" y="151808"/>
                  </a:cubicBezTo>
                  <a:lnTo>
                    <a:pt x="1518082" y="1532992"/>
                  </a:lnTo>
                  <a:cubicBezTo>
                    <a:pt x="1518082" y="1616833"/>
                    <a:pt x="1450115" y="1684800"/>
                    <a:pt x="1366274" y="1684800"/>
                  </a:cubicBezTo>
                  <a:lnTo>
                    <a:pt x="151808" y="1684800"/>
                  </a:lnTo>
                  <a:cubicBezTo>
                    <a:pt x="67967" y="1684800"/>
                    <a:pt x="0" y="1616833"/>
                    <a:pt x="0" y="1532992"/>
                  </a:cubicBezTo>
                  <a:lnTo>
                    <a:pt x="0" y="151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153768" numCol="1" spcCol="1270" anchor="t" anchorCtr="0">
              <a:noAutofit/>
            </a:bodyPr>
            <a:lstStyle/>
            <a:p>
              <a:pPr lvl="0" algn="l" defTabSz="889000">
                <a:lnSpc>
                  <a:spcPct val="90000"/>
                </a:lnSpc>
                <a:spcBef>
                  <a:spcPct val="0"/>
                </a:spcBef>
                <a:spcAft>
                  <a:spcPct val="35000"/>
                </a:spcAft>
              </a:pPr>
              <a:r>
                <a:rPr lang="en-US" altLang="zh-CN" sz="2000" kern="1200" dirty="0" smtClean="0">
                  <a:solidFill>
                    <a:schemeClr val="bg1"/>
                  </a:solidFill>
                  <a:latin typeface="微软雅黑 Light" panose="020B0502040204020203" pitchFamily="34" charset="-122"/>
                  <a:ea typeface="微软雅黑 Light" panose="020B0502040204020203" pitchFamily="34" charset="-122"/>
                </a:rPr>
                <a:t>Analysis</a:t>
              </a:r>
              <a:endParaRPr lang="zh-CN" altLang="en-US" sz="2000" kern="1200" dirty="0">
                <a:solidFill>
                  <a:schemeClr val="bg1"/>
                </a:solidFill>
              </a:endParaRPr>
            </a:p>
          </p:txBody>
        </p:sp>
        <p:sp>
          <p:nvSpPr>
            <p:cNvPr id="14" name="任意多边形 13"/>
            <p:cNvSpPr/>
            <p:nvPr/>
          </p:nvSpPr>
          <p:spPr>
            <a:xfrm>
              <a:off x="7217160" y="2308271"/>
              <a:ext cx="487887" cy="377958"/>
            </a:xfrm>
            <a:custGeom>
              <a:avLst/>
              <a:gdLst>
                <a:gd name="connsiteX0" fmla="*/ 0 w 487887"/>
                <a:gd name="connsiteY0" fmla="*/ 75592 h 377958"/>
                <a:gd name="connsiteX1" fmla="*/ 298908 w 487887"/>
                <a:gd name="connsiteY1" fmla="*/ 75592 h 377958"/>
                <a:gd name="connsiteX2" fmla="*/ 298908 w 487887"/>
                <a:gd name="connsiteY2" fmla="*/ 0 h 377958"/>
                <a:gd name="connsiteX3" fmla="*/ 487887 w 487887"/>
                <a:gd name="connsiteY3" fmla="*/ 188979 h 377958"/>
                <a:gd name="connsiteX4" fmla="*/ 298908 w 487887"/>
                <a:gd name="connsiteY4" fmla="*/ 377958 h 377958"/>
                <a:gd name="connsiteX5" fmla="*/ 298908 w 487887"/>
                <a:gd name="connsiteY5" fmla="*/ 302366 h 377958"/>
                <a:gd name="connsiteX6" fmla="*/ 0 w 487887"/>
                <a:gd name="connsiteY6" fmla="*/ 302366 h 377958"/>
                <a:gd name="connsiteX7" fmla="*/ 0 w 487887"/>
                <a:gd name="connsiteY7" fmla="*/ 75592 h 37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887" h="377958">
                  <a:moveTo>
                    <a:pt x="0" y="75592"/>
                  </a:moveTo>
                  <a:lnTo>
                    <a:pt x="298908" y="75592"/>
                  </a:lnTo>
                  <a:lnTo>
                    <a:pt x="298908" y="0"/>
                  </a:lnTo>
                  <a:lnTo>
                    <a:pt x="487887" y="188979"/>
                  </a:lnTo>
                  <a:lnTo>
                    <a:pt x="298908" y="377958"/>
                  </a:lnTo>
                  <a:lnTo>
                    <a:pt x="298908" y="302366"/>
                  </a:lnTo>
                  <a:lnTo>
                    <a:pt x="0" y="302366"/>
                  </a:lnTo>
                  <a:lnTo>
                    <a:pt x="0" y="7559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5592" rIns="113387" bIns="75592" numCol="1" spcCol="1270" anchor="ctr" anchorCtr="0">
              <a:noAutofit/>
            </a:bodyPr>
            <a:lstStyle/>
            <a:p>
              <a:pPr lvl="0" algn="ctr" defTabSz="755650">
                <a:lnSpc>
                  <a:spcPct val="90000"/>
                </a:lnSpc>
                <a:spcBef>
                  <a:spcPct val="0"/>
                </a:spcBef>
                <a:spcAft>
                  <a:spcPct val="35000"/>
                </a:spcAft>
              </a:pPr>
              <a:endParaRPr lang="zh-CN" altLang="en-US" sz="1700" kern="1200"/>
            </a:p>
          </p:txBody>
        </p:sp>
        <p:sp>
          <p:nvSpPr>
            <p:cNvPr id="16" name="任意多边形 15"/>
            <p:cNvSpPr/>
            <p:nvPr/>
          </p:nvSpPr>
          <p:spPr>
            <a:xfrm>
              <a:off x="7907568" y="2193634"/>
              <a:ext cx="1518082" cy="1684800"/>
            </a:xfrm>
            <a:custGeom>
              <a:avLst/>
              <a:gdLst>
                <a:gd name="connsiteX0" fmla="*/ 0 w 1518082"/>
                <a:gd name="connsiteY0" fmla="*/ 151808 h 1684800"/>
                <a:gd name="connsiteX1" fmla="*/ 151808 w 1518082"/>
                <a:gd name="connsiteY1" fmla="*/ 0 h 1684800"/>
                <a:gd name="connsiteX2" fmla="*/ 1366274 w 1518082"/>
                <a:gd name="connsiteY2" fmla="*/ 0 h 1684800"/>
                <a:gd name="connsiteX3" fmla="*/ 1518082 w 1518082"/>
                <a:gd name="connsiteY3" fmla="*/ 151808 h 1684800"/>
                <a:gd name="connsiteX4" fmla="*/ 1518082 w 1518082"/>
                <a:gd name="connsiteY4" fmla="*/ 1532992 h 1684800"/>
                <a:gd name="connsiteX5" fmla="*/ 1366274 w 1518082"/>
                <a:gd name="connsiteY5" fmla="*/ 1684800 h 1684800"/>
                <a:gd name="connsiteX6" fmla="*/ 151808 w 1518082"/>
                <a:gd name="connsiteY6" fmla="*/ 1684800 h 1684800"/>
                <a:gd name="connsiteX7" fmla="*/ 0 w 1518082"/>
                <a:gd name="connsiteY7" fmla="*/ 1532992 h 1684800"/>
                <a:gd name="connsiteX8" fmla="*/ 0 w 1518082"/>
                <a:gd name="connsiteY8" fmla="*/ 151808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082" h="1684800">
                  <a:moveTo>
                    <a:pt x="0" y="151808"/>
                  </a:moveTo>
                  <a:cubicBezTo>
                    <a:pt x="0" y="67967"/>
                    <a:pt x="67967" y="0"/>
                    <a:pt x="151808" y="0"/>
                  </a:cubicBezTo>
                  <a:lnTo>
                    <a:pt x="1366274" y="0"/>
                  </a:lnTo>
                  <a:cubicBezTo>
                    <a:pt x="1450115" y="0"/>
                    <a:pt x="1518082" y="67967"/>
                    <a:pt x="1518082" y="151808"/>
                  </a:cubicBezTo>
                  <a:lnTo>
                    <a:pt x="1518082" y="1532992"/>
                  </a:lnTo>
                  <a:cubicBezTo>
                    <a:pt x="1518082" y="1616833"/>
                    <a:pt x="1450115" y="1684800"/>
                    <a:pt x="1366274" y="1684800"/>
                  </a:cubicBezTo>
                  <a:lnTo>
                    <a:pt x="151808" y="1684800"/>
                  </a:lnTo>
                  <a:cubicBezTo>
                    <a:pt x="67967" y="1684800"/>
                    <a:pt x="0" y="1616833"/>
                    <a:pt x="0" y="1532992"/>
                  </a:cubicBezTo>
                  <a:lnTo>
                    <a:pt x="0" y="151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153768" numCol="1" spcCol="1270" anchor="t" anchorCtr="0">
              <a:noAutofit/>
            </a:bodyPr>
            <a:lstStyle/>
            <a:p>
              <a:pPr lvl="0" algn="l" defTabSz="889000">
                <a:lnSpc>
                  <a:spcPct val="90000"/>
                </a:lnSpc>
                <a:spcBef>
                  <a:spcPct val="0"/>
                </a:spcBef>
                <a:spcAft>
                  <a:spcPct val="35000"/>
                </a:spcAft>
              </a:pPr>
              <a:r>
                <a:rPr lang="en-US" altLang="zh-CN" sz="2000" kern="1200" dirty="0" smtClean="0">
                  <a:latin typeface="微软雅黑 Light" panose="020B0502040204020203" pitchFamily="34" charset="-122"/>
                  <a:ea typeface="微软雅黑 Light" panose="020B0502040204020203" pitchFamily="34" charset="-122"/>
                </a:rPr>
                <a:t>Monitor </a:t>
              </a:r>
              <a:endParaRPr lang="zh-CN" altLang="en-US" sz="2000" kern="1200" dirty="0">
                <a:latin typeface="微软雅黑 Light" panose="020B0502040204020203" pitchFamily="34" charset="-122"/>
                <a:ea typeface="微软雅黑 Light" panose="020B0502040204020203" pitchFamily="34" charset="-122"/>
              </a:endParaRPr>
            </a:p>
          </p:txBody>
        </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8"/>
          <p:cNvGrpSpPr/>
          <p:nvPr/>
        </p:nvGrpSpPr>
        <p:grpSpPr>
          <a:xfrm>
            <a:off x="2728831" y="1993404"/>
            <a:ext cx="4655425" cy="2448272"/>
            <a:chOff x="3786229" y="2250296"/>
            <a:chExt cx="4308984" cy="2304256"/>
          </a:xfrm>
          <a:effectLst>
            <a:outerShdw blurRad="63500" sx="102000" sy="102000" algn="ctr" rotWithShape="0">
              <a:prstClr val="black">
                <a:alpha val="40000"/>
              </a:prstClr>
            </a:outerShdw>
          </a:effectLst>
        </p:grpSpPr>
        <p:sp>
          <p:nvSpPr>
            <p:cNvPr id="27" name="矩形 26"/>
            <p:cNvSpPr/>
            <p:nvPr/>
          </p:nvSpPr>
          <p:spPr>
            <a:xfrm>
              <a:off x="3786229" y="2250296"/>
              <a:ext cx="4308984" cy="2304256"/>
            </a:xfrm>
            <a:prstGeom prst="rect">
              <a:avLst/>
            </a:prstGeom>
            <a:solidFill>
              <a:schemeClr val="accent2"/>
            </a:solidFill>
            <a:ln w="3175" cap="flat" cmpd="sng" algn="ctr">
              <a:noFill/>
              <a:prstDash val="solid"/>
            </a:ln>
            <a:effectLst/>
          </p:spPr>
          <p:txBody>
            <a:bodyPr anchor="ctr"/>
            <a:lstStyle/>
            <a:p>
              <a:pPr defTabSz="914400" eaLnBrk="1" fontAlgn="auto" hangingPunct="1">
                <a:spcBef>
                  <a:spcPts val="0"/>
                </a:spcBef>
                <a:spcAft>
                  <a:spcPts val="0"/>
                </a:spcAft>
                <a:defRPr/>
              </a:pPr>
              <a:r>
                <a:rPr lang="zh-CN" altLang="en-US" sz="1800" kern="0" dirty="0">
                  <a:solidFill>
                    <a:prstClr val="white"/>
                  </a:solidFill>
                  <a:latin typeface="Calibri"/>
                </a:rPr>
                <a:t>              </a:t>
              </a: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zh-CN" altLang="en-US" sz="1800" kern="0" dirty="0">
                <a:solidFill>
                  <a:prstClr val="white"/>
                </a:solidFill>
                <a:latin typeface="Calibri"/>
              </a:endParaRPr>
            </a:p>
          </p:txBody>
        </p:sp>
        <p:sp>
          <p:nvSpPr>
            <p:cNvPr id="28" name="TextBox 19"/>
            <p:cNvSpPr txBox="1"/>
            <p:nvPr/>
          </p:nvSpPr>
          <p:spPr>
            <a:xfrm>
              <a:off x="3941238" y="2250296"/>
              <a:ext cx="3998964" cy="1651130"/>
            </a:xfrm>
            <a:prstGeom prst="rect">
              <a:avLst/>
            </a:prstGeom>
            <a:noFill/>
          </p:spPr>
          <p:txBody>
            <a:bodyPr>
              <a:spAutoFit/>
            </a:bodyPr>
            <a:lstStyle/>
            <a:p>
              <a:pPr algn="ctr" eaLnBrk="1" hangingPunct="1">
                <a:defRPr/>
              </a:pPr>
              <a:endParaRPr lang="en-US" altLang="zh-CN" sz="5400" kern="0" dirty="0">
                <a:solidFill>
                  <a:prstClr val="white"/>
                </a:solidFill>
                <a:latin typeface="微软雅黑 Light" panose="020B0502040204020203" pitchFamily="34" charset="-122"/>
                <a:ea typeface="微软雅黑 Light" panose="020B0502040204020203" pitchFamily="34" charset="-122"/>
              </a:endParaRPr>
            </a:p>
            <a:p>
              <a:pPr algn="ctr" eaLnBrk="1" hangingPunct="1">
                <a:defRPr/>
              </a:pPr>
              <a:r>
                <a:rPr lang="en-US" altLang="zh-CN" sz="5400" kern="0" dirty="0">
                  <a:ln w="1270">
                    <a:noFill/>
                  </a:ln>
                  <a:solidFill>
                    <a:prstClr val="white"/>
                  </a:solidFill>
                  <a:latin typeface="微软雅黑 Light" panose="020B0502040204020203" pitchFamily="34" charset="-122"/>
                  <a:ea typeface="微软雅黑 Light" panose="020B0502040204020203" pitchFamily="34" charset="-122"/>
                </a:rPr>
                <a:t>Search</a:t>
              </a:r>
              <a:endParaRPr lang="zh-CN" altLang="en-US" sz="5400" kern="0" dirty="0">
                <a:solidFill>
                  <a:prstClr val="white"/>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79" y="1345332"/>
            <a:ext cx="9227889" cy="3977729"/>
          </a:xfrm>
          <a:prstGeom prst="rect">
            <a:avLst/>
          </a:prstGeom>
        </p:spPr>
      </p:pic>
      <p:sp>
        <p:nvSpPr>
          <p:cNvPr id="86018" name="矩形 5"/>
          <p:cNvSpPr>
            <a:spLocks noChangeArrowheads="1"/>
          </p:cNvSpPr>
          <p:nvPr/>
        </p:nvSpPr>
        <p:spPr bwMode="auto">
          <a:xfrm>
            <a:off x="327025"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Simple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5"/>
          <p:cNvSpPr>
            <a:spLocks noChangeArrowheads="1"/>
          </p:cNvSpPr>
          <p:nvPr/>
        </p:nvSpPr>
        <p:spPr bwMode="auto">
          <a:xfrm>
            <a:off x="306388"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Advanced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86" y="1241425"/>
            <a:ext cx="9658920" cy="43185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5"/>
          <p:cNvSpPr>
            <a:spLocks noChangeArrowheads="1"/>
          </p:cNvSpPr>
          <p:nvPr/>
        </p:nvSpPr>
        <p:spPr bwMode="auto">
          <a:xfrm>
            <a:off x="327025"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Batch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80" y="1251565"/>
            <a:ext cx="9442896" cy="434223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矩形 5"/>
          <p:cNvSpPr>
            <a:spLocks noChangeArrowheads="1"/>
          </p:cNvSpPr>
          <p:nvPr/>
        </p:nvSpPr>
        <p:spPr bwMode="auto">
          <a:xfrm>
            <a:off x="327025"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Citation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4" y="1193210"/>
            <a:ext cx="9577511" cy="43739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5"/>
          <p:cNvSpPr>
            <a:spLocks noChangeArrowheads="1"/>
          </p:cNvSpPr>
          <p:nvPr/>
        </p:nvSpPr>
        <p:spPr bwMode="auto">
          <a:xfrm>
            <a:off x="327025"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Legal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6" y="1373315"/>
            <a:ext cx="9800899" cy="4104456"/>
          </a:xfrm>
          <a:prstGeom prst="rect">
            <a:avLst/>
          </a:prstGeom>
        </p:spPr>
      </p:pic>
    </p:spTree>
    <p:extLst>
      <p:ext uri="{BB962C8B-B14F-4D97-AF65-F5344CB8AC3E}">
        <p14:creationId xmlns:p14="http://schemas.microsoft.com/office/powerpoint/2010/main" val="3703585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5"/>
          <p:cNvSpPr>
            <a:spLocks noChangeArrowheads="1"/>
          </p:cNvSpPr>
          <p:nvPr/>
        </p:nvSpPr>
        <p:spPr bwMode="auto">
          <a:xfrm>
            <a:off x="327025" y="841375"/>
            <a:ext cx="247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Semantic Search</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 y="1287498"/>
            <a:ext cx="9577511" cy="42923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5"/>
          <p:cNvSpPr>
            <a:spLocks noChangeArrowheads="1"/>
          </p:cNvSpPr>
          <p:nvPr/>
        </p:nvSpPr>
        <p:spPr bwMode="auto">
          <a:xfrm>
            <a:off x="327025" y="841375"/>
            <a:ext cx="2470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dirty="0" smtClean="0">
                <a:solidFill>
                  <a:srgbClr val="12A8BC"/>
                </a:solidFill>
                <a:latin typeface="微软雅黑 Light" panose="020B0502040204020203" pitchFamily="34" charset="-122"/>
                <a:ea typeface="微软雅黑 Light" panose="020B0502040204020203" pitchFamily="34" charset="-122"/>
              </a:rPr>
              <a:t>Extended Search</a:t>
            </a:r>
            <a:r>
              <a:rPr lang="zh-CN" altLang="en-US" sz="2000" dirty="0" smtClean="0">
                <a:solidFill>
                  <a:srgbClr val="12A8BC"/>
                </a:solidFill>
                <a:latin typeface="微软雅黑 Light" panose="020B0502040204020203" pitchFamily="34" charset="-122"/>
                <a:ea typeface="微软雅黑 Light" panose="020B0502040204020203" pitchFamily="34" charset="-122"/>
              </a:rPr>
              <a:t> </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65" y="1241484"/>
            <a:ext cx="9721080" cy="42803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椭圆 81"/>
          <p:cNvSpPr/>
          <p:nvPr/>
        </p:nvSpPr>
        <p:spPr>
          <a:xfrm>
            <a:off x="6375400" y="1866900"/>
            <a:ext cx="1087438" cy="1085850"/>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70" name="椭圆 69"/>
          <p:cNvSpPr/>
          <p:nvPr/>
        </p:nvSpPr>
        <p:spPr>
          <a:xfrm>
            <a:off x="1878013" y="1976438"/>
            <a:ext cx="2433637" cy="2486025"/>
          </a:xfrm>
          <a:prstGeom prst="ellipse">
            <a:avLst/>
          </a:prstGeom>
          <a:noFill/>
          <a:ln>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9" name="椭圆 68"/>
          <p:cNvSpPr/>
          <p:nvPr/>
        </p:nvSpPr>
        <p:spPr>
          <a:xfrm>
            <a:off x="1704975" y="1863725"/>
            <a:ext cx="1085850" cy="1087438"/>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4" name="椭圆 3"/>
          <p:cNvSpPr/>
          <p:nvPr/>
        </p:nvSpPr>
        <p:spPr>
          <a:xfrm>
            <a:off x="4046538" y="2352675"/>
            <a:ext cx="196850" cy="19685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46086" name="文本框 47"/>
          <p:cNvSpPr txBox="1">
            <a:spLocks noChangeArrowheads="1"/>
          </p:cNvSpPr>
          <p:nvPr/>
        </p:nvSpPr>
        <p:spPr bwMode="auto">
          <a:xfrm>
            <a:off x="-2087" y="2052638"/>
            <a:ext cx="1976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eaLnBrk="1" hangingPunct="1">
              <a:defRPr sz="2400"/>
            </a:lvl1pPr>
            <a:lvl2pPr marL="457200"/>
            <a:lvl3pPr marL="914400"/>
            <a:lvl4pPr marL="1371600"/>
            <a:lvl5pPr marL="1828800"/>
            <a:lvl6pPr indent="403225" eaLnBrk="0" fontAlgn="base" hangingPunct="0">
              <a:spcBef>
                <a:spcPct val="0"/>
              </a:spcBef>
              <a:spcAft>
                <a:spcPct val="0"/>
              </a:spcAft>
            </a:lvl6pPr>
            <a:lvl7pPr indent="403225" eaLnBrk="0" fontAlgn="base" hangingPunct="0">
              <a:spcBef>
                <a:spcPct val="0"/>
              </a:spcBef>
              <a:spcAft>
                <a:spcPct val="0"/>
              </a:spcAft>
            </a:lvl7pPr>
            <a:lvl8pPr indent="403225" eaLnBrk="0" fontAlgn="base" hangingPunct="0">
              <a:spcBef>
                <a:spcPct val="0"/>
              </a:spcBef>
              <a:spcAft>
                <a:spcPct val="0"/>
              </a:spcAft>
            </a:lvl8pPr>
            <a:lvl9pPr indent="403225" eaLnBrk="0" fontAlgn="base" hangingPunct="0">
              <a:spcBef>
                <a:spcPct val="0"/>
              </a:spcBef>
              <a:spcAft>
                <a:spcPct val="0"/>
              </a:spcAft>
            </a:lvl9pPr>
          </a:lstStyle>
          <a:p>
            <a:r>
              <a:rPr lang="en-US" altLang="zh-CN" dirty="0"/>
              <a:t>Evaluation on</a:t>
            </a:r>
          </a:p>
          <a:p>
            <a:r>
              <a:rPr lang="en-US" altLang="zh-CN" dirty="0"/>
              <a:t> R&amp;D proposal</a:t>
            </a:r>
            <a:endParaRPr lang="zh-CN" altLang="en-US" dirty="0"/>
          </a:p>
        </p:txBody>
      </p:sp>
      <p:sp>
        <p:nvSpPr>
          <p:cNvPr id="6" name="椭圆 5"/>
          <p:cNvSpPr/>
          <p:nvPr/>
        </p:nvSpPr>
        <p:spPr>
          <a:xfrm>
            <a:off x="3981450" y="2352675"/>
            <a:ext cx="196850" cy="19685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rgbClr val="5FABDD"/>
              </a:solidFill>
            </a:endParaRPr>
          </a:p>
        </p:txBody>
      </p:sp>
      <p:sp>
        <p:nvSpPr>
          <p:cNvPr id="7" name="椭圆 6"/>
          <p:cNvSpPr/>
          <p:nvPr/>
        </p:nvSpPr>
        <p:spPr>
          <a:xfrm>
            <a:off x="3516313" y="1863725"/>
            <a:ext cx="1085850" cy="1087438"/>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nvGrpSpPr>
          <p:cNvPr id="46089" name="组合 7"/>
          <p:cNvGrpSpPr>
            <a:grpSpLocks/>
          </p:cNvGrpSpPr>
          <p:nvPr/>
        </p:nvGrpSpPr>
        <p:grpSpPr bwMode="auto">
          <a:xfrm>
            <a:off x="3717925" y="2084388"/>
            <a:ext cx="660400" cy="563562"/>
            <a:chOff x="2517775" y="6127750"/>
            <a:chExt cx="660400" cy="563563"/>
          </a:xfrm>
        </p:grpSpPr>
        <p:sp>
          <p:nvSpPr>
            <p:cNvPr id="46141" name="Freeform 225"/>
            <p:cNvSpPr>
              <a:spLocks/>
            </p:cNvSpPr>
            <p:nvPr/>
          </p:nvSpPr>
          <p:spPr bwMode="auto">
            <a:xfrm>
              <a:off x="2517775" y="6240463"/>
              <a:ext cx="615950" cy="450850"/>
            </a:xfrm>
            <a:custGeom>
              <a:avLst/>
              <a:gdLst>
                <a:gd name="T0" fmla="*/ 615950 w 164"/>
                <a:gd name="T1" fmla="*/ 0 h 120"/>
                <a:gd name="T2" fmla="*/ 615950 w 164"/>
                <a:gd name="T3" fmla="*/ 420793 h 120"/>
                <a:gd name="T4" fmla="*/ 585904 w 164"/>
                <a:gd name="T5" fmla="*/ 450850 h 120"/>
                <a:gd name="T6" fmla="*/ 30046 w 164"/>
                <a:gd name="T7" fmla="*/ 450850 h 120"/>
                <a:gd name="T8" fmla="*/ 0 w 164"/>
                <a:gd name="T9" fmla="*/ 420793 h 120"/>
                <a:gd name="T10" fmla="*/ 0 w 164"/>
                <a:gd name="T11" fmla="*/ 30057 h 120"/>
                <a:gd name="T12" fmla="*/ 30046 w 164"/>
                <a:gd name="T13" fmla="*/ 0 h 120"/>
                <a:gd name="T14" fmla="*/ 473230 w 164"/>
                <a:gd name="T15" fmla="*/ 0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20">
                  <a:moveTo>
                    <a:pt x="164" y="0"/>
                  </a:moveTo>
                  <a:cubicBezTo>
                    <a:pt x="164" y="112"/>
                    <a:pt x="164" y="112"/>
                    <a:pt x="164" y="112"/>
                  </a:cubicBezTo>
                  <a:cubicBezTo>
                    <a:pt x="164" y="117"/>
                    <a:pt x="161" y="120"/>
                    <a:pt x="156" y="120"/>
                  </a:cubicBezTo>
                  <a:cubicBezTo>
                    <a:pt x="8" y="120"/>
                    <a:pt x="8" y="120"/>
                    <a:pt x="8" y="120"/>
                  </a:cubicBezTo>
                  <a:cubicBezTo>
                    <a:pt x="4" y="120"/>
                    <a:pt x="0" y="117"/>
                    <a:pt x="0" y="112"/>
                  </a:cubicBezTo>
                  <a:cubicBezTo>
                    <a:pt x="0" y="8"/>
                    <a:pt x="0" y="8"/>
                    <a:pt x="0" y="8"/>
                  </a:cubicBezTo>
                  <a:cubicBezTo>
                    <a:pt x="0" y="4"/>
                    <a:pt x="4" y="0"/>
                    <a:pt x="8" y="0"/>
                  </a:cubicBezTo>
                  <a:cubicBezTo>
                    <a:pt x="126" y="0"/>
                    <a:pt x="126" y="0"/>
                    <a:pt x="126" y="0"/>
                  </a:cubicBez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42" name="Freeform 226"/>
            <p:cNvSpPr>
              <a:spLocks/>
            </p:cNvSpPr>
            <p:nvPr/>
          </p:nvSpPr>
          <p:spPr bwMode="auto">
            <a:xfrm>
              <a:off x="2820987" y="6127750"/>
              <a:ext cx="357188" cy="357188"/>
            </a:xfrm>
            <a:custGeom>
              <a:avLst/>
              <a:gdLst>
                <a:gd name="T0" fmla="*/ 101517 w 95"/>
                <a:gd name="T1" fmla="*/ 319589 h 95"/>
                <a:gd name="T2" fmla="*/ 48878 w 95"/>
                <a:gd name="T3" fmla="*/ 345908 h 95"/>
                <a:gd name="T4" fmla="*/ 26319 w 95"/>
                <a:gd name="T5" fmla="*/ 353428 h 95"/>
                <a:gd name="T6" fmla="*/ 3760 w 95"/>
                <a:gd name="T7" fmla="*/ 330869 h 95"/>
                <a:gd name="T8" fmla="*/ 11280 w 95"/>
                <a:gd name="T9" fmla="*/ 308310 h 95"/>
                <a:gd name="T10" fmla="*/ 37599 w 95"/>
                <a:gd name="T11" fmla="*/ 255671 h 95"/>
                <a:gd name="T12" fmla="*/ 281991 w 95"/>
                <a:gd name="T13" fmla="*/ 15039 h 95"/>
                <a:gd name="T14" fmla="*/ 323349 w 95"/>
                <a:gd name="T15" fmla="*/ 15039 h 95"/>
                <a:gd name="T16" fmla="*/ 342149 w 95"/>
                <a:gd name="T17" fmla="*/ 33839 h 95"/>
                <a:gd name="T18" fmla="*/ 342149 w 95"/>
                <a:gd name="T19" fmla="*/ 75197 h 95"/>
                <a:gd name="T20" fmla="*/ 101517 w 95"/>
                <a:gd name="T21" fmla="*/ 319589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95">
                  <a:moveTo>
                    <a:pt x="27" y="85"/>
                  </a:moveTo>
                  <a:cubicBezTo>
                    <a:pt x="24" y="88"/>
                    <a:pt x="18" y="91"/>
                    <a:pt x="13" y="92"/>
                  </a:cubicBezTo>
                  <a:cubicBezTo>
                    <a:pt x="7" y="94"/>
                    <a:pt x="7" y="94"/>
                    <a:pt x="7" y="94"/>
                  </a:cubicBezTo>
                  <a:cubicBezTo>
                    <a:pt x="3" y="95"/>
                    <a:pt x="0" y="92"/>
                    <a:pt x="1" y="88"/>
                  </a:cubicBezTo>
                  <a:cubicBezTo>
                    <a:pt x="3" y="82"/>
                    <a:pt x="3" y="82"/>
                    <a:pt x="3" y="82"/>
                  </a:cubicBezTo>
                  <a:cubicBezTo>
                    <a:pt x="4" y="78"/>
                    <a:pt x="7" y="72"/>
                    <a:pt x="10" y="68"/>
                  </a:cubicBezTo>
                  <a:cubicBezTo>
                    <a:pt x="75" y="4"/>
                    <a:pt x="75" y="4"/>
                    <a:pt x="75" y="4"/>
                  </a:cubicBezTo>
                  <a:cubicBezTo>
                    <a:pt x="78" y="0"/>
                    <a:pt x="83" y="0"/>
                    <a:pt x="86" y="4"/>
                  </a:cubicBezTo>
                  <a:cubicBezTo>
                    <a:pt x="91" y="9"/>
                    <a:pt x="91" y="9"/>
                    <a:pt x="91" y="9"/>
                  </a:cubicBezTo>
                  <a:cubicBezTo>
                    <a:pt x="95" y="12"/>
                    <a:pt x="95" y="17"/>
                    <a:pt x="91" y="20"/>
                  </a:cubicBezTo>
                  <a:lnTo>
                    <a:pt x="27" y="85"/>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43" name="Freeform 227"/>
            <p:cNvSpPr>
              <a:spLocks/>
            </p:cNvSpPr>
            <p:nvPr/>
          </p:nvSpPr>
          <p:spPr bwMode="auto">
            <a:xfrm>
              <a:off x="2732087" y="6319838"/>
              <a:ext cx="325438" cy="296863"/>
            </a:xfrm>
            <a:custGeom>
              <a:avLst/>
              <a:gdLst>
                <a:gd name="T0" fmla="*/ 195263 w 205"/>
                <a:gd name="T1" fmla="*/ 0 h 187"/>
                <a:gd name="T2" fmla="*/ 0 w 205"/>
                <a:gd name="T3" fmla="*/ 0 h 187"/>
                <a:gd name="T4" fmla="*/ 0 w 205"/>
                <a:gd name="T5" fmla="*/ 296863 h 187"/>
                <a:gd name="T6" fmla="*/ 325438 w 205"/>
                <a:gd name="T7" fmla="*/ 296863 h 187"/>
                <a:gd name="T8" fmla="*/ 325438 w 205"/>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187">
                  <a:moveTo>
                    <a:pt x="123" y="0"/>
                  </a:moveTo>
                  <a:lnTo>
                    <a:pt x="0" y="0"/>
                  </a:lnTo>
                  <a:lnTo>
                    <a:pt x="0" y="187"/>
                  </a:lnTo>
                  <a:lnTo>
                    <a:pt x="205" y="187"/>
                  </a:lnTo>
                  <a:lnTo>
                    <a:pt x="205" y="0"/>
                  </a:ln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44" name="Rectangle 228"/>
            <p:cNvSpPr>
              <a:spLocks noChangeArrowheads="1"/>
            </p:cNvSpPr>
            <p:nvPr/>
          </p:nvSpPr>
          <p:spPr bwMode="auto">
            <a:xfrm>
              <a:off x="2589212" y="6319838"/>
              <a:ext cx="77788" cy="71438"/>
            </a:xfrm>
            <a:prstGeom prst="rect">
              <a:avLst/>
            </a:prstGeom>
            <a:noFill/>
            <a:ln w="19050" cap="rnd">
              <a:solidFill>
                <a:srgbClr val="07C6CE"/>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sp>
          <p:nvSpPr>
            <p:cNvPr id="46145" name="Rectangle 229"/>
            <p:cNvSpPr>
              <a:spLocks noChangeArrowheads="1"/>
            </p:cNvSpPr>
            <p:nvPr/>
          </p:nvSpPr>
          <p:spPr bwMode="auto">
            <a:xfrm>
              <a:off x="2589212" y="6432550"/>
              <a:ext cx="77788" cy="71438"/>
            </a:xfrm>
            <a:prstGeom prst="rect">
              <a:avLst/>
            </a:prstGeom>
            <a:noFill/>
            <a:ln w="19050" cap="rnd">
              <a:solidFill>
                <a:srgbClr val="07C6CE"/>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sp>
          <p:nvSpPr>
            <p:cNvPr id="46146" name="Rectangle 230"/>
            <p:cNvSpPr>
              <a:spLocks noChangeArrowheads="1"/>
            </p:cNvSpPr>
            <p:nvPr/>
          </p:nvSpPr>
          <p:spPr bwMode="auto">
            <a:xfrm>
              <a:off x="2589212" y="6545263"/>
              <a:ext cx="77788" cy="71438"/>
            </a:xfrm>
            <a:prstGeom prst="rect">
              <a:avLst/>
            </a:prstGeom>
            <a:noFill/>
            <a:ln w="19050" cap="rnd">
              <a:solidFill>
                <a:srgbClr val="07C6CE"/>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grpSp>
      <p:grpSp>
        <p:nvGrpSpPr>
          <p:cNvPr id="46090" name="组合 14"/>
          <p:cNvGrpSpPr>
            <a:grpSpLocks/>
          </p:cNvGrpSpPr>
          <p:nvPr/>
        </p:nvGrpSpPr>
        <p:grpSpPr bwMode="auto">
          <a:xfrm>
            <a:off x="1968500" y="2074863"/>
            <a:ext cx="558800" cy="558800"/>
            <a:chOff x="6462713" y="4694238"/>
            <a:chExt cx="558800" cy="558800"/>
          </a:xfrm>
        </p:grpSpPr>
        <p:sp>
          <p:nvSpPr>
            <p:cNvPr id="46135" name="Freeform 167"/>
            <p:cNvSpPr>
              <a:spLocks/>
            </p:cNvSpPr>
            <p:nvPr/>
          </p:nvSpPr>
          <p:spPr bwMode="auto">
            <a:xfrm>
              <a:off x="6462713" y="4694238"/>
              <a:ext cx="558800" cy="558800"/>
            </a:xfrm>
            <a:custGeom>
              <a:avLst/>
              <a:gdLst>
                <a:gd name="T0" fmla="*/ 243772 w 149"/>
                <a:gd name="T1" fmla="*/ 536298 h 149"/>
                <a:gd name="T2" fmla="*/ 191267 w 149"/>
                <a:gd name="T3" fmla="*/ 558800 h 149"/>
                <a:gd name="T4" fmla="*/ 30003 w 149"/>
                <a:gd name="T5" fmla="*/ 558800 h 149"/>
                <a:gd name="T6" fmla="*/ 0 w 149"/>
                <a:gd name="T7" fmla="*/ 525047 h 149"/>
                <a:gd name="T8" fmla="*/ 0 w 149"/>
                <a:gd name="T9" fmla="*/ 363783 h 149"/>
                <a:gd name="T10" fmla="*/ 22502 w 149"/>
                <a:gd name="T11" fmla="*/ 315028 h 149"/>
                <a:gd name="T12" fmla="*/ 322529 w 149"/>
                <a:gd name="T13" fmla="*/ 11251 h 149"/>
                <a:gd name="T14" fmla="*/ 367533 w 149"/>
                <a:gd name="T15" fmla="*/ 11251 h 149"/>
                <a:gd name="T16" fmla="*/ 547549 w 149"/>
                <a:gd name="T17" fmla="*/ 191267 h 149"/>
                <a:gd name="T18" fmla="*/ 547549 w 149"/>
                <a:gd name="T19" fmla="*/ 236271 h 149"/>
                <a:gd name="T20" fmla="*/ 243772 w 149"/>
                <a:gd name="T21" fmla="*/ 536298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9" h="149">
                  <a:moveTo>
                    <a:pt x="65" y="143"/>
                  </a:moveTo>
                  <a:cubicBezTo>
                    <a:pt x="62" y="146"/>
                    <a:pt x="56" y="149"/>
                    <a:pt x="51" y="149"/>
                  </a:cubicBezTo>
                  <a:cubicBezTo>
                    <a:pt x="8" y="149"/>
                    <a:pt x="8" y="149"/>
                    <a:pt x="8" y="149"/>
                  </a:cubicBezTo>
                  <a:cubicBezTo>
                    <a:pt x="4" y="149"/>
                    <a:pt x="0" y="145"/>
                    <a:pt x="0" y="140"/>
                  </a:cubicBezTo>
                  <a:cubicBezTo>
                    <a:pt x="0" y="97"/>
                    <a:pt x="0" y="97"/>
                    <a:pt x="0" y="97"/>
                  </a:cubicBezTo>
                  <a:cubicBezTo>
                    <a:pt x="0" y="93"/>
                    <a:pt x="3" y="87"/>
                    <a:pt x="6" y="84"/>
                  </a:cubicBezTo>
                  <a:cubicBezTo>
                    <a:pt x="86" y="3"/>
                    <a:pt x="86" y="3"/>
                    <a:pt x="86" y="3"/>
                  </a:cubicBezTo>
                  <a:cubicBezTo>
                    <a:pt x="90" y="0"/>
                    <a:pt x="95" y="0"/>
                    <a:pt x="98" y="3"/>
                  </a:cubicBezTo>
                  <a:cubicBezTo>
                    <a:pt x="146" y="51"/>
                    <a:pt x="146" y="51"/>
                    <a:pt x="146" y="51"/>
                  </a:cubicBezTo>
                  <a:cubicBezTo>
                    <a:pt x="149" y="54"/>
                    <a:pt x="149" y="59"/>
                    <a:pt x="146" y="63"/>
                  </a:cubicBezTo>
                  <a:lnTo>
                    <a:pt x="65" y="143"/>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36" name="Freeform 168"/>
            <p:cNvSpPr>
              <a:spLocks/>
            </p:cNvSpPr>
            <p:nvPr/>
          </p:nvSpPr>
          <p:spPr bwMode="auto">
            <a:xfrm>
              <a:off x="6465888" y="5029201"/>
              <a:ext cx="220663" cy="220663"/>
            </a:xfrm>
            <a:custGeom>
              <a:avLst/>
              <a:gdLst>
                <a:gd name="T0" fmla="*/ 0 w 139"/>
                <a:gd name="T1" fmla="*/ 14288 h 139"/>
                <a:gd name="T2" fmla="*/ 74613 w 139"/>
                <a:gd name="T3" fmla="*/ 0 h 139"/>
                <a:gd name="T4" fmla="*/ 74613 w 139"/>
                <a:gd name="T5" fmla="*/ 69850 h 139"/>
                <a:gd name="T6" fmla="*/ 146050 w 139"/>
                <a:gd name="T7" fmla="*/ 69850 h 139"/>
                <a:gd name="T8" fmla="*/ 149225 w 139"/>
                <a:gd name="T9" fmla="*/ 146050 h 139"/>
                <a:gd name="T10" fmla="*/ 220663 w 139"/>
                <a:gd name="T11" fmla="*/ 146050 h 139"/>
                <a:gd name="T12" fmla="*/ 206375 w 139"/>
                <a:gd name="T13" fmla="*/ 220663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39">
                  <a:moveTo>
                    <a:pt x="0" y="9"/>
                  </a:moveTo>
                  <a:lnTo>
                    <a:pt x="47" y="0"/>
                  </a:lnTo>
                  <a:lnTo>
                    <a:pt x="47" y="44"/>
                  </a:lnTo>
                  <a:lnTo>
                    <a:pt x="92" y="44"/>
                  </a:lnTo>
                  <a:lnTo>
                    <a:pt x="94" y="92"/>
                  </a:lnTo>
                  <a:lnTo>
                    <a:pt x="139" y="92"/>
                  </a:lnTo>
                  <a:lnTo>
                    <a:pt x="130" y="139"/>
                  </a:ln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37" name="Line 169"/>
            <p:cNvSpPr>
              <a:spLocks noChangeShapeType="1"/>
            </p:cNvSpPr>
            <p:nvPr/>
          </p:nvSpPr>
          <p:spPr bwMode="auto">
            <a:xfrm flipV="1">
              <a:off x="6540500" y="4727576"/>
              <a:ext cx="300038" cy="301625"/>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38" name="Line 170"/>
            <p:cNvSpPr>
              <a:spLocks noChangeShapeType="1"/>
            </p:cNvSpPr>
            <p:nvPr/>
          </p:nvSpPr>
          <p:spPr bwMode="auto">
            <a:xfrm flipV="1">
              <a:off x="6686550" y="4878388"/>
              <a:ext cx="301625" cy="296863"/>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39" name="Line 171"/>
            <p:cNvSpPr>
              <a:spLocks noChangeShapeType="1"/>
            </p:cNvSpPr>
            <p:nvPr/>
          </p:nvSpPr>
          <p:spPr bwMode="auto">
            <a:xfrm flipV="1">
              <a:off x="6611938" y="4803776"/>
              <a:ext cx="300038" cy="295275"/>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40" name="Line 172"/>
            <p:cNvSpPr>
              <a:spLocks noChangeShapeType="1"/>
            </p:cNvSpPr>
            <p:nvPr/>
          </p:nvSpPr>
          <p:spPr bwMode="auto">
            <a:xfrm>
              <a:off x="6469063" y="5205413"/>
              <a:ext cx="41275" cy="41275"/>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1" name="椭圆 70"/>
          <p:cNvSpPr/>
          <p:nvPr/>
        </p:nvSpPr>
        <p:spPr>
          <a:xfrm>
            <a:off x="1731963" y="3600450"/>
            <a:ext cx="1085850" cy="1087438"/>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nvGrpSpPr>
          <p:cNvPr id="46092" name="组合 21"/>
          <p:cNvGrpSpPr>
            <a:grpSpLocks/>
          </p:cNvGrpSpPr>
          <p:nvPr/>
        </p:nvGrpSpPr>
        <p:grpSpPr bwMode="auto">
          <a:xfrm>
            <a:off x="1957388" y="3930650"/>
            <a:ext cx="582612" cy="449263"/>
            <a:chOff x="1084048" y="2482114"/>
            <a:chExt cx="582613" cy="449263"/>
          </a:xfrm>
        </p:grpSpPr>
        <p:sp>
          <p:nvSpPr>
            <p:cNvPr id="46115" name="Line 191"/>
            <p:cNvSpPr>
              <a:spLocks noChangeShapeType="1"/>
            </p:cNvSpPr>
            <p:nvPr/>
          </p:nvSpPr>
          <p:spPr bwMode="auto">
            <a:xfrm>
              <a:off x="1155486" y="2564665"/>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16" name="Line 192"/>
            <p:cNvSpPr>
              <a:spLocks noChangeShapeType="1"/>
            </p:cNvSpPr>
            <p:nvPr/>
          </p:nvSpPr>
          <p:spPr bwMode="auto">
            <a:xfrm>
              <a:off x="1155486" y="2609115"/>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17" name="Line 193"/>
            <p:cNvSpPr>
              <a:spLocks noChangeShapeType="1"/>
            </p:cNvSpPr>
            <p:nvPr/>
          </p:nvSpPr>
          <p:spPr bwMode="auto">
            <a:xfrm>
              <a:off x="1155486" y="2658327"/>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18" name="Line 194"/>
            <p:cNvSpPr>
              <a:spLocks noChangeShapeType="1"/>
            </p:cNvSpPr>
            <p:nvPr/>
          </p:nvSpPr>
          <p:spPr bwMode="auto">
            <a:xfrm>
              <a:off x="1155486" y="2707540"/>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19" name="Line 195"/>
            <p:cNvSpPr>
              <a:spLocks noChangeShapeType="1"/>
            </p:cNvSpPr>
            <p:nvPr/>
          </p:nvSpPr>
          <p:spPr bwMode="auto">
            <a:xfrm>
              <a:off x="1155486" y="2751990"/>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0" name="Line 196"/>
            <p:cNvSpPr>
              <a:spLocks noChangeShapeType="1"/>
            </p:cNvSpPr>
            <p:nvPr/>
          </p:nvSpPr>
          <p:spPr bwMode="auto">
            <a:xfrm>
              <a:off x="1155486" y="2801202"/>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1" name="Line 197"/>
            <p:cNvSpPr>
              <a:spLocks noChangeShapeType="1"/>
            </p:cNvSpPr>
            <p:nvPr/>
          </p:nvSpPr>
          <p:spPr bwMode="auto">
            <a:xfrm>
              <a:off x="1155486" y="2845652"/>
              <a:ext cx="134938"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2" name="Line 198"/>
            <p:cNvSpPr>
              <a:spLocks noChangeShapeType="1"/>
            </p:cNvSpPr>
            <p:nvPr/>
          </p:nvSpPr>
          <p:spPr bwMode="auto">
            <a:xfrm>
              <a:off x="1460286" y="2564665"/>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3" name="Line 199"/>
            <p:cNvSpPr>
              <a:spLocks noChangeShapeType="1"/>
            </p:cNvSpPr>
            <p:nvPr/>
          </p:nvSpPr>
          <p:spPr bwMode="auto">
            <a:xfrm>
              <a:off x="1460286" y="2609115"/>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4" name="Line 200"/>
            <p:cNvSpPr>
              <a:spLocks noChangeShapeType="1"/>
            </p:cNvSpPr>
            <p:nvPr/>
          </p:nvSpPr>
          <p:spPr bwMode="auto">
            <a:xfrm>
              <a:off x="1460286" y="2658327"/>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5" name="Line 201"/>
            <p:cNvSpPr>
              <a:spLocks noChangeShapeType="1"/>
            </p:cNvSpPr>
            <p:nvPr/>
          </p:nvSpPr>
          <p:spPr bwMode="auto">
            <a:xfrm>
              <a:off x="1460286" y="2707540"/>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6" name="Line 202"/>
            <p:cNvSpPr>
              <a:spLocks noChangeShapeType="1"/>
            </p:cNvSpPr>
            <p:nvPr/>
          </p:nvSpPr>
          <p:spPr bwMode="auto">
            <a:xfrm>
              <a:off x="1460286" y="2751990"/>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7" name="Line 203"/>
            <p:cNvSpPr>
              <a:spLocks noChangeShapeType="1"/>
            </p:cNvSpPr>
            <p:nvPr/>
          </p:nvSpPr>
          <p:spPr bwMode="auto">
            <a:xfrm>
              <a:off x="1460286" y="2801202"/>
              <a:ext cx="138113"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8" name="Line 204"/>
            <p:cNvSpPr>
              <a:spLocks noChangeShapeType="1"/>
            </p:cNvSpPr>
            <p:nvPr/>
          </p:nvSpPr>
          <p:spPr bwMode="auto">
            <a:xfrm>
              <a:off x="1460286" y="2845652"/>
              <a:ext cx="88900" cy="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29" name="Line 206"/>
            <p:cNvSpPr>
              <a:spLocks noChangeShapeType="1"/>
            </p:cNvSpPr>
            <p:nvPr/>
          </p:nvSpPr>
          <p:spPr bwMode="auto">
            <a:xfrm flipV="1">
              <a:off x="1372973" y="2482114"/>
              <a:ext cx="0" cy="449263"/>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30" name="Freeform 207"/>
            <p:cNvSpPr>
              <a:spLocks/>
            </p:cNvSpPr>
            <p:nvPr/>
          </p:nvSpPr>
          <p:spPr bwMode="auto">
            <a:xfrm>
              <a:off x="1084048" y="2482114"/>
              <a:ext cx="582613" cy="449263"/>
            </a:xfrm>
            <a:custGeom>
              <a:avLst/>
              <a:gdLst>
                <a:gd name="T0" fmla="*/ 582613 w 155"/>
                <a:gd name="T1" fmla="*/ 419312 h 120"/>
                <a:gd name="T2" fmla="*/ 552543 w 155"/>
                <a:gd name="T3" fmla="*/ 449263 h 120"/>
                <a:gd name="T4" fmla="*/ 30070 w 155"/>
                <a:gd name="T5" fmla="*/ 449263 h 120"/>
                <a:gd name="T6" fmla="*/ 0 w 155"/>
                <a:gd name="T7" fmla="*/ 419312 h 120"/>
                <a:gd name="T8" fmla="*/ 0 w 155"/>
                <a:gd name="T9" fmla="*/ 29951 h 120"/>
                <a:gd name="T10" fmla="*/ 30070 w 155"/>
                <a:gd name="T11" fmla="*/ 0 h 120"/>
                <a:gd name="T12" fmla="*/ 552543 w 155"/>
                <a:gd name="T13" fmla="*/ 0 h 120"/>
                <a:gd name="T14" fmla="*/ 582613 w 155"/>
                <a:gd name="T15" fmla="*/ 29951 h 120"/>
                <a:gd name="T16" fmla="*/ 582613 w 155"/>
                <a:gd name="T17" fmla="*/ 419312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20">
                  <a:moveTo>
                    <a:pt x="155" y="112"/>
                  </a:moveTo>
                  <a:cubicBezTo>
                    <a:pt x="155" y="116"/>
                    <a:pt x="151" y="120"/>
                    <a:pt x="147" y="120"/>
                  </a:cubicBezTo>
                  <a:cubicBezTo>
                    <a:pt x="8" y="120"/>
                    <a:pt x="8" y="120"/>
                    <a:pt x="8" y="120"/>
                  </a:cubicBezTo>
                  <a:cubicBezTo>
                    <a:pt x="4" y="120"/>
                    <a:pt x="0" y="116"/>
                    <a:pt x="0" y="112"/>
                  </a:cubicBezTo>
                  <a:cubicBezTo>
                    <a:pt x="0" y="8"/>
                    <a:pt x="0" y="8"/>
                    <a:pt x="0" y="8"/>
                  </a:cubicBezTo>
                  <a:cubicBezTo>
                    <a:pt x="0" y="3"/>
                    <a:pt x="4" y="0"/>
                    <a:pt x="8" y="0"/>
                  </a:cubicBezTo>
                  <a:cubicBezTo>
                    <a:pt x="147" y="0"/>
                    <a:pt x="147" y="0"/>
                    <a:pt x="147" y="0"/>
                  </a:cubicBezTo>
                  <a:cubicBezTo>
                    <a:pt x="151" y="0"/>
                    <a:pt x="155" y="3"/>
                    <a:pt x="155" y="8"/>
                  </a:cubicBezTo>
                  <a:lnTo>
                    <a:pt x="155" y="112"/>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31" name="Freeform 208"/>
            <p:cNvSpPr>
              <a:spLocks/>
            </p:cNvSpPr>
            <p:nvPr/>
          </p:nvSpPr>
          <p:spPr bwMode="auto">
            <a:xfrm>
              <a:off x="1347573" y="2823427"/>
              <a:ext cx="55563" cy="52388"/>
            </a:xfrm>
            <a:custGeom>
              <a:avLst/>
              <a:gdLst>
                <a:gd name="T0" fmla="*/ 40746 w 15"/>
                <a:gd name="T1" fmla="*/ 0 h 14"/>
                <a:gd name="T2" fmla="*/ 55563 w 15"/>
                <a:gd name="T3" fmla="*/ 14968 h 14"/>
                <a:gd name="T4" fmla="*/ 55563 w 15"/>
                <a:gd name="T5" fmla="*/ 37420 h 14"/>
                <a:gd name="T6" fmla="*/ 40746 w 15"/>
                <a:gd name="T7" fmla="*/ 52388 h 14"/>
                <a:gd name="T8" fmla="*/ 14817 w 15"/>
                <a:gd name="T9" fmla="*/ 52388 h 14"/>
                <a:gd name="T10" fmla="*/ 0 w 15"/>
                <a:gd name="T11" fmla="*/ 37420 h 14"/>
                <a:gd name="T12" fmla="*/ 0 w 15"/>
                <a:gd name="T13" fmla="*/ 14968 h 14"/>
                <a:gd name="T14" fmla="*/ 14817 w 15"/>
                <a:gd name="T15" fmla="*/ 0 h 14"/>
                <a:gd name="T16" fmla="*/ 40746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7C6CE"/>
            </a:solidFill>
            <a:ln w="19050">
              <a:solidFill>
                <a:srgbClr val="07C6CE"/>
              </a:solidFill>
              <a:round/>
              <a:headEnd/>
              <a:tailEnd/>
            </a:ln>
          </p:spPr>
          <p:txBody>
            <a:bodyPr/>
            <a:lstStyle/>
            <a:p>
              <a:endParaRPr lang="zh-CN" altLang="en-US"/>
            </a:p>
          </p:txBody>
        </p:sp>
        <p:sp>
          <p:nvSpPr>
            <p:cNvPr id="46132" name="Freeform 209"/>
            <p:cNvSpPr>
              <a:spLocks/>
            </p:cNvSpPr>
            <p:nvPr/>
          </p:nvSpPr>
          <p:spPr bwMode="auto">
            <a:xfrm>
              <a:off x="1347573" y="2631339"/>
              <a:ext cx="55563" cy="52388"/>
            </a:xfrm>
            <a:custGeom>
              <a:avLst/>
              <a:gdLst>
                <a:gd name="T0" fmla="*/ 40746 w 15"/>
                <a:gd name="T1" fmla="*/ 0 h 14"/>
                <a:gd name="T2" fmla="*/ 55563 w 15"/>
                <a:gd name="T3" fmla="*/ 14968 h 14"/>
                <a:gd name="T4" fmla="*/ 55563 w 15"/>
                <a:gd name="T5" fmla="*/ 37420 h 14"/>
                <a:gd name="T6" fmla="*/ 40746 w 15"/>
                <a:gd name="T7" fmla="*/ 52388 h 14"/>
                <a:gd name="T8" fmla="*/ 14817 w 15"/>
                <a:gd name="T9" fmla="*/ 52388 h 14"/>
                <a:gd name="T10" fmla="*/ 0 w 15"/>
                <a:gd name="T11" fmla="*/ 37420 h 14"/>
                <a:gd name="T12" fmla="*/ 0 w 15"/>
                <a:gd name="T13" fmla="*/ 14968 h 14"/>
                <a:gd name="T14" fmla="*/ 14817 w 15"/>
                <a:gd name="T15" fmla="*/ 0 h 14"/>
                <a:gd name="T16" fmla="*/ 40746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7C6CE"/>
            </a:solidFill>
            <a:ln w="19050">
              <a:solidFill>
                <a:srgbClr val="07C6CE"/>
              </a:solidFill>
              <a:round/>
              <a:headEnd/>
              <a:tailEnd/>
            </a:ln>
          </p:spPr>
          <p:txBody>
            <a:bodyPr/>
            <a:lstStyle/>
            <a:p>
              <a:endParaRPr lang="zh-CN" altLang="en-US"/>
            </a:p>
          </p:txBody>
        </p:sp>
        <p:sp>
          <p:nvSpPr>
            <p:cNvPr id="46133" name="Freeform 210"/>
            <p:cNvSpPr>
              <a:spLocks/>
            </p:cNvSpPr>
            <p:nvPr/>
          </p:nvSpPr>
          <p:spPr bwMode="auto">
            <a:xfrm>
              <a:off x="1347573" y="2534502"/>
              <a:ext cx="55563" cy="52388"/>
            </a:xfrm>
            <a:custGeom>
              <a:avLst/>
              <a:gdLst>
                <a:gd name="T0" fmla="*/ 40746 w 15"/>
                <a:gd name="T1" fmla="*/ 0 h 14"/>
                <a:gd name="T2" fmla="*/ 55563 w 15"/>
                <a:gd name="T3" fmla="*/ 14968 h 14"/>
                <a:gd name="T4" fmla="*/ 55563 w 15"/>
                <a:gd name="T5" fmla="*/ 37420 h 14"/>
                <a:gd name="T6" fmla="*/ 40746 w 15"/>
                <a:gd name="T7" fmla="*/ 52388 h 14"/>
                <a:gd name="T8" fmla="*/ 14817 w 15"/>
                <a:gd name="T9" fmla="*/ 52388 h 14"/>
                <a:gd name="T10" fmla="*/ 0 w 15"/>
                <a:gd name="T11" fmla="*/ 37420 h 14"/>
                <a:gd name="T12" fmla="*/ 0 w 15"/>
                <a:gd name="T13" fmla="*/ 14968 h 14"/>
                <a:gd name="T14" fmla="*/ 14817 w 15"/>
                <a:gd name="T15" fmla="*/ 0 h 14"/>
                <a:gd name="T16" fmla="*/ 40746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11" y="0"/>
                  </a:moveTo>
                  <a:cubicBezTo>
                    <a:pt x="13" y="0"/>
                    <a:pt x="15" y="2"/>
                    <a:pt x="15" y="4"/>
                  </a:cubicBezTo>
                  <a:cubicBezTo>
                    <a:pt x="15" y="10"/>
                    <a:pt x="15" y="10"/>
                    <a:pt x="15" y="10"/>
                  </a:cubicBezTo>
                  <a:cubicBezTo>
                    <a:pt x="15" y="12"/>
                    <a:pt x="13" y="14"/>
                    <a:pt x="11" y="14"/>
                  </a:cubicBezTo>
                  <a:cubicBezTo>
                    <a:pt x="4" y="14"/>
                    <a:pt x="4" y="14"/>
                    <a:pt x="4" y="14"/>
                  </a:cubicBezTo>
                  <a:cubicBezTo>
                    <a:pt x="1" y="14"/>
                    <a:pt x="0" y="12"/>
                    <a:pt x="0" y="10"/>
                  </a:cubicBezTo>
                  <a:cubicBezTo>
                    <a:pt x="0" y="4"/>
                    <a:pt x="0" y="4"/>
                    <a:pt x="0" y="4"/>
                  </a:cubicBezTo>
                  <a:cubicBezTo>
                    <a:pt x="0" y="2"/>
                    <a:pt x="1" y="0"/>
                    <a:pt x="4" y="0"/>
                  </a:cubicBezTo>
                  <a:lnTo>
                    <a:pt x="11" y="0"/>
                  </a:lnTo>
                  <a:close/>
                </a:path>
              </a:pathLst>
            </a:custGeom>
            <a:solidFill>
              <a:srgbClr val="07C6CE"/>
            </a:solidFill>
            <a:ln w="19050">
              <a:solidFill>
                <a:srgbClr val="07C6CE"/>
              </a:solidFill>
              <a:round/>
              <a:headEnd/>
              <a:tailEnd/>
            </a:ln>
          </p:spPr>
          <p:txBody>
            <a:bodyPr/>
            <a:lstStyle/>
            <a:p>
              <a:endParaRPr lang="zh-CN" altLang="en-US"/>
            </a:p>
          </p:txBody>
        </p:sp>
        <p:sp>
          <p:nvSpPr>
            <p:cNvPr id="46134" name="Freeform 211"/>
            <p:cNvSpPr>
              <a:spLocks/>
            </p:cNvSpPr>
            <p:nvPr/>
          </p:nvSpPr>
          <p:spPr bwMode="auto">
            <a:xfrm>
              <a:off x="1347573" y="2729764"/>
              <a:ext cx="55563" cy="47625"/>
            </a:xfrm>
            <a:custGeom>
              <a:avLst/>
              <a:gdLst>
                <a:gd name="T0" fmla="*/ 40746 w 15"/>
                <a:gd name="T1" fmla="*/ 0 h 13"/>
                <a:gd name="T2" fmla="*/ 55563 w 15"/>
                <a:gd name="T3" fmla="*/ 14654 h 13"/>
                <a:gd name="T4" fmla="*/ 55563 w 15"/>
                <a:gd name="T5" fmla="*/ 32971 h 13"/>
                <a:gd name="T6" fmla="*/ 40746 w 15"/>
                <a:gd name="T7" fmla="*/ 47625 h 13"/>
                <a:gd name="T8" fmla="*/ 14817 w 15"/>
                <a:gd name="T9" fmla="*/ 47625 h 13"/>
                <a:gd name="T10" fmla="*/ 0 w 15"/>
                <a:gd name="T11" fmla="*/ 32971 h 13"/>
                <a:gd name="T12" fmla="*/ 0 w 15"/>
                <a:gd name="T13" fmla="*/ 14654 h 13"/>
                <a:gd name="T14" fmla="*/ 14817 w 15"/>
                <a:gd name="T15" fmla="*/ 0 h 13"/>
                <a:gd name="T16" fmla="*/ 40746 w 15"/>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3">
                  <a:moveTo>
                    <a:pt x="11" y="0"/>
                  </a:moveTo>
                  <a:cubicBezTo>
                    <a:pt x="13" y="0"/>
                    <a:pt x="15" y="1"/>
                    <a:pt x="15" y="4"/>
                  </a:cubicBezTo>
                  <a:cubicBezTo>
                    <a:pt x="15" y="9"/>
                    <a:pt x="15" y="9"/>
                    <a:pt x="15" y="9"/>
                  </a:cubicBezTo>
                  <a:cubicBezTo>
                    <a:pt x="15" y="12"/>
                    <a:pt x="13" y="13"/>
                    <a:pt x="11" y="13"/>
                  </a:cubicBezTo>
                  <a:cubicBezTo>
                    <a:pt x="4" y="13"/>
                    <a:pt x="4" y="13"/>
                    <a:pt x="4" y="13"/>
                  </a:cubicBezTo>
                  <a:cubicBezTo>
                    <a:pt x="1" y="13"/>
                    <a:pt x="0" y="12"/>
                    <a:pt x="0" y="9"/>
                  </a:cubicBezTo>
                  <a:cubicBezTo>
                    <a:pt x="0" y="4"/>
                    <a:pt x="0" y="4"/>
                    <a:pt x="0" y="4"/>
                  </a:cubicBezTo>
                  <a:cubicBezTo>
                    <a:pt x="0" y="1"/>
                    <a:pt x="1" y="0"/>
                    <a:pt x="4" y="0"/>
                  </a:cubicBezTo>
                  <a:lnTo>
                    <a:pt x="11" y="0"/>
                  </a:lnTo>
                  <a:close/>
                </a:path>
              </a:pathLst>
            </a:custGeom>
            <a:solidFill>
              <a:srgbClr val="07C6CE"/>
            </a:solidFill>
            <a:ln w="19050">
              <a:solidFill>
                <a:srgbClr val="07C6CE"/>
              </a:solidFill>
              <a:round/>
              <a:headEnd/>
              <a:tailEnd/>
            </a:ln>
          </p:spPr>
          <p:txBody>
            <a:bodyPr/>
            <a:lstStyle/>
            <a:p>
              <a:endParaRPr lang="zh-CN" altLang="en-US"/>
            </a:p>
          </p:txBody>
        </p:sp>
      </p:grpSp>
      <p:sp>
        <p:nvSpPr>
          <p:cNvPr id="46093" name="文本框 47"/>
          <p:cNvSpPr txBox="1">
            <a:spLocks noChangeArrowheads="1"/>
          </p:cNvSpPr>
          <p:nvPr/>
        </p:nvSpPr>
        <p:spPr bwMode="auto">
          <a:xfrm>
            <a:off x="2450287" y="3090526"/>
            <a:ext cx="14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r>
              <a:rPr lang="en-US" altLang="zh-CN" sz="2000" dirty="0" smtClean="0">
                <a:solidFill>
                  <a:srgbClr val="07C6CE"/>
                </a:solidFill>
                <a:latin typeface="微软雅黑 Light" panose="020B0502040204020203" pitchFamily="34" charset="-122"/>
                <a:ea typeface="微软雅黑 Light" panose="020B0502040204020203" pitchFamily="34" charset="-122"/>
              </a:rPr>
              <a:t>Enterprise</a:t>
            </a:r>
            <a:endParaRPr lang="zh-CN" altLang="en-US" sz="2000" dirty="0">
              <a:solidFill>
                <a:srgbClr val="07C6CE"/>
              </a:solidFill>
              <a:latin typeface="微软雅黑 Light" panose="020B0502040204020203" pitchFamily="34" charset="-122"/>
              <a:ea typeface="微软雅黑 Light" panose="020B0502040204020203" pitchFamily="34" charset="-122"/>
            </a:endParaRPr>
          </a:p>
        </p:txBody>
      </p:sp>
      <p:sp>
        <p:nvSpPr>
          <p:cNvPr id="46094" name="文本框 47"/>
          <p:cNvSpPr txBox="1">
            <a:spLocks noChangeArrowheads="1"/>
          </p:cNvSpPr>
          <p:nvPr/>
        </p:nvSpPr>
        <p:spPr bwMode="auto">
          <a:xfrm>
            <a:off x="4541838" y="2035175"/>
            <a:ext cx="1762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defTabSz="914400" eaLnBrk="1" hangingPunct="1"/>
            <a:r>
              <a:rPr lang="en-US" altLang="zh-CN" sz="2400" dirty="0" smtClean="0"/>
              <a:t>Risk control before going public</a:t>
            </a:r>
            <a:r>
              <a:rPr lang="en-US" altLang="zh-CN" sz="2400" dirty="0"/>
              <a:t> </a:t>
            </a:r>
            <a:endParaRPr lang="zh-CN" altLang="en-US" sz="2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46095" name="文本框 47"/>
          <p:cNvSpPr txBox="1">
            <a:spLocks noChangeArrowheads="1"/>
          </p:cNvSpPr>
          <p:nvPr/>
        </p:nvSpPr>
        <p:spPr bwMode="auto">
          <a:xfrm>
            <a:off x="-19050" y="3895725"/>
            <a:ext cx="2014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eaLnBrk="1" hangingPunct="1">
              <a:defRPr sz="2400"/>
            </a:lvl1pPr>
            <a:lvl2pPr marL="457200"/>
            <a:lvl3pPr marL="914400"/>
            <a:lvl4pPr marL="1371600"/>
            <a:lvl5pPr marL="1828800"/>
            <a:lvl6pPr indent="403225" eaLnBrk="0" fontAlgn="base" hangingPunct="0">
              <a:spcBef>
                <a:spcPct val="0"/>
              </a:spcBef>
              <a:spcAft>
                <a:spcPct val="0"/>
              </a:spcAft>
            </a:lvl6pPr>
            <a:lvl7pPr indent="403225" eaLnBrk="0" fontAlgn="base" hangingPunct="0">
              <a:spcBef>
                <a:spcPct val="0"/>
              </a:spcBef>
              <a:spcAft>
                <a:spcPct val="0"/>
              </a:spcAft>
            </a:lvl7pPr>
            <a:lvl8pPr indent="403225" eaLnBrk="0" fontAlgn="base" hangingPunct="0">
              <a:spcBef>
                <a:spcPct val="0"/>
              </a:spcBef>
              <a:spcAft>
                <a:spcPct val="0"/>
              </a:spcAft>
            </a:lvl8pPr>
            <a:lvl9pPr indent="403225" eaLnBrk="0" fontAlgn="base" hangingPunct="0">
              <a:spcBef>
                <a:spcPct val="0"/>
              </a:spcBef>
              <a:spcAft>
                <a:spcPct val="0"/>
              </a:spcAft>
            </a:lvl9pPr>
          </a:lstStyle>
          <a:p>
            <a:r>
              <a:rPr lang="en-US" altLang="zh-CN" dirty="0"/>
              <a:t>Providing invalidation evidence for litigation </a:t>
            </a:r>
            <a:endParaRPr lang="zh-CN" altLang="en-US" dirty="0"/>
          </a:p>
        </p:txBody>
      </p:sp>
      <p:sp>
        <p:nvSpPr>
          <p:cNvPr id="76" name="椭圆 75"/>
          <p:cNvSpPr/>
          <p:nvPr/>
        </p:nvSpPr>
        <p:spPr>
          <a:xfrm>
            <a:off x="6386513" y="3611563"/>
            <a:ext cx="1087437" cy="1087437"/>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46097" name="文本框 47"/>
          <p:cNvSpPr txBox="1">
            <a:spLocks noChangeArrowheads="1"/>
          </p:cNvSpPr>
          <p:nvPr/>
        </p:nvSpPr>
        <p:spPr bwMode="auto">
          <a:xfrm>
            <a:off x="7539038" y="2074863"/>
            <a:ext cx="23920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r>
              <a:rPr lang="en-US" altLang="zh-CN" sz="2000" b="1" dirty="0" smtClean="0">
                <a:solidFill>
                  <a:srgbClr val="2CCDD4"/>
                </a:solidFill>
                <a:latin typeface="微软雅黑 Light" panose="020B0502040204020203" pitchFamily="34" charset="-122"/>
                <a:ea typeface="微软雅黑 Light" panose="020B0502040204020203" pitchFamily="34" charset="-122"/>
              </a:rPr>
              <a:t>Consulting/Agency</a:t>
            </a:r>
          </a:p>
          <a:p>
            <a:pPr defTabSz="914400" eaLnBrk="1" hangingPunct="1"/>
            <a:r>
              <a:rPr lang="en-US" altLang="zh-CN" sz="2000" b="1" dirty="0" smtClean="0">
                <a:solidFill>
                  <a:srgbClr val="2CCDD4"/>
                </a:solidFill>
                <a:latin typeface="微软雅黑 Light" panose="020B0502040204020203" pitchFamily="34" charset="-122"/>
                <a:ea typeface="微软雅黑 Light" panose="020B0502040204020203" pitchFamily="34" charset="-122"/>
              </a:rPr>
              <a:t>/Law Firm</a:t>
            </a:r>
          </a:p>
          <a:p>
            <a:pPr defTabSz="914400" eaLnBrk="1" hangingPunct="1"/>
            <a:r>
              <a:rPr lang="en-US" altLang="zh-CN" sz="2000" b="1" dirty="0" smtClean="0">
                <a:solidFill>
                  <a:schemeClr val="tx1">
                    <a:lumMod val="75000"/>
                    <a:lumOff val="25000"/>
                  </a:schemeClr>
                </a:solidFill>
                <a:latin typeface="微软雅黑 Light" panose="020B0502040204020203" pitchFamily="34" charset="-122"/>
                <a:ea typeface="微软雅黑 Light" panose="020B0502040204020203" pitchFamily="34" charset="-122"/>
              </a:rPr>
              <a:t>IP service</a:t>
            </a:r>
            <a:r>
              <a:rPr lang="zh-CN" altLang="en-US" sz="2000" b="1" dirty="0" smtClean="0">
                <a:solidFill>
                  <a:schemeClr val="tx1">
                    <a:lumMod val="75000"/>
                    <a:lumOff val="25000"/>
                  </a:schemeClr>
                </a:solidFill>
                <a:latin typeface="微软雅黑 Light" panose="020B0502040204020203" pitchFamily="34" charset="-122"/>
                <a:ea typeface="微软雅黑 Light" panose="020B0502040204020203" pitchFamily="34" charset="-122"/>
              </a:rPr>
              <a:t> </a:t>
            </a:r>
            <a:endParaRPr lang="zh-CN" altLang="en-US" sz="2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78" name="组合 77"/>
          <p:cNvGrpSpPr/>
          <p:nvPr/>
        </p:nvGrpSpPr>
        <p:grpSpPr>
          <a:xfrm>
            <a:off x="6667667" y="2189210"/>
            <a:ext cx="484170" cy="508072"/>
            <a:chOff x="5164138" y="3233738"/>
            <a:chExt cx="569913" cy="552450"/>
          </a:xfrm>
          <a:noFill/>
        </p:grpSpPr>
        <p:sp>
          <p:nvSpPr>
            <p:cNvPr id="79" name="Freeform 135"/>
            <p:cNvSpPr>
              <a:spLocks/>
            </p:cNvSpPr>
            <p:nvPr/>
          </p:nvSpPr>
          <p:spPr bwMode="auto">
            <a:xfrm>
              <a:off x="5164138" y="3376613"/>
              <a:ext cx="569913" cy="315913"/>
            </a:xfrm>
            <a:custGeom>
              <a:avLst/>
              <a:gdLst>
                <a:gd name="T0" fmla="*/ 122 w 152"/>
                <a:gd name="T1" fmla="*/ 84 h 84"/>
                <a:gd name="T2" fmla="*/ 144 w 152"/>
                <a:gd name="T3" fmla="*/ 84 h 84"/>
                <a:gd name="T4" fmla="*/ 152 w 152"/>
                <a:gd name="T5" fmla="*/ 76 h 84"/>
                <a:gd name="T6" fmla="*/ 152 w 152"/>
                <a:gd name="T7" fmla="*/ 8 h 84"/>
                <a:gd name="T8" fmla="*/ 144 w 152"/>
                <a:gd name="T9" fmla="*/ 0 h 84"/>
                <a:gd name="T10" fmla="*/ 8 w 152"/>
                <a:gd name="T11" fmla="*/ 0 h 84"/>
                <a:gd name="T12" fmla="*/ 0 w 152"/>
                <a:gd name="T13" fmla="*/ 8 h 84"/>
                <a:gd name="T14" fmla="*/ 0 w 152"/>
                <a:gd name="T15" fmla="*/ 76 h 84"/>
                <a:gd name="T16" fmla="*/ 8 w 152"/>
                <a:gd name="T17" fmla="*/ 84 h 84"/>
                <a:gd name="T18" fmla="*/ 30 w 152"/>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4">
                  <a:moveTo>
                    <a:pt x="122" y="84"/>
                  </a:moveTo>
                  <a:cubicBezTo>
                    <a:pt x="144" y="84"/>
                    <a:pt x="144" y="84"/>
                    <a:pt x="144" y="84"/>
                  </a:cubicBezTo>
                  <a:cubicBezTo>
                    <a:pt x="148" y="84"/>
                    <a:pt x="152" y="81"/>
                    <a:pt x="152" y="76"/>
                  </a:cubicBezTo>
                  <a:cubicBezTo>
                    <a:pt x="152" y="8"/>
                    <a:pt x="152" y="8"/>
                    <a:pt x="152" y="8"/>
                  </a:cubicBezTo>
                  <a:cubicBezTo>
                    <a:pt x="152" y="3"/>
                    <a:pt x="148" y="0"/>
                    <a:pt x="144" y="0"/>
                  </a:cubicBezTo>
                  <a:cubicBezTo>
                    <a:pt x="8" y="0"/>
                    <a:pt x="8" y="0"/>
                    <a:pt x="8" y="0"/>
                  </a:cubicBezTo>
                  <a:cubicBezTo>
                    <a:pt x="4" y="0"/>
                    <a:pt x="0" y="3"/>
                    <a:pt x="0" y="8"/>
                  </a:cubicBezTo>
                  <a:cubicBezTo>
                    <a:pt x="0" y="76"/>
                    <a:pt x="0" y="76"/>
                    <a:pt x="0" y="76"/>
                  </a:cubicBezTo>
                  <a:cubicBezTo>
                    <a:pt x="0" y="81"/>
                    <a:pt x="4" y="84"/>
                    <a:pt x="8" y="84"/>
                  </a:cubicBezTo>
                  <a:cubicBezTo>
                    <a:pt x="30" y="84"/>
                    <a:pt x="30" y="84"/>
                    <a:pt x="30" y="84"/>
                  </a:cubicBezTo>
                </a:path>
              </a:pathLst>
            </a:custGeom>
            <a:grpFill/>
            <a:ln w="19050" cap="rnd">
              <a:solidFill>
                <a:srgbClr val="07C6CE"/>
              </a:solidFill>
              <a:prstDash val="solid"/>
              <a:round/>
              <a:headEnd/>
              <a:tailEnd/>
            </a:ln>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bg1"/>
                </a:solidFill>
                <a:latin typeface="华文细黑" panose="02010600040101010101" pitchFamily="2" charset="-122"/>
                <a:ea typeface="华文细黑" panose="02010600040101010101" pitchFamily="2" charset="-122"/>
              </a:endParaRPr>
            </a:p>
          </p:txBody>
        </p:sp>
        <p:sp>
          <p:nvSpPr>
            <p:cNvPr id="80" name="Freeform 136"/>
            <p:cNvSpPr>
              <a:spLocks/>
            </p:cNvSpPr>
            <p:nvPr/>
          </p:nvSpPr>
          <p:spPr bwMode="auto">
            <a:xfrm>
              <a:off x="5260975" y="3233738"/>
              <a:ext cx="374650" cy="134938"/>
            </a:xfrm>
            <a:custGeom>
              <a:avLst/>
              <a:gdLst>
                <a:gd name="T0" fmla="*/ 100 w 100"/>
                <a:gd name="T1" fmla="*/ 36 h 36"/>
                <a:gd name="T2" fmla="*/ 100 w 100"/>
                <a:gd name="T3" fmla="*/ 4 h 36"/>
                <a:gd name="T4" fmla="*/ 96 w 100"/>
                <a:gd name="T5" fmla="*/ 0 h 36"/>
                <a:gd name="T6" fmla="*/ 4 w 100"/>
                <a:gd name="T7" fmla="*/ 0 h 36"/>
                <a:gd name="T8" fmla="*/ 0 w 100"/>
                <a:gd name="T9" fmla="*/ 4 h 36"/>
                <a:gd name="T10" fmla="*/ 0 w 100"/>
                <a:gd name="T11" fmla="*/ 36 h 36"/>
              </a:gdLst>
              <a:ahLst/>
              <a:cxnLst>
                <a:cxn ang="0">
                  <a:pos x="T0" y="T1"/>
                </a:cxn>
                <a:cxn ang="0">
                  <a:pos x="T2" y="T3"/>
                </a:cxn>
                <a:cxn ang="0">
                  <a:pos x="T4" y="T5"/>
                </a:cxn>
                <a:cxn ang="0">
                  <a:pos x="T6" y="T7"/>
                </a:cxn>
                <a:cxn ang="0">
                  <a:pos x="T8" y="T9"/>
                </a:cxn>
                <a:cxn ang="0">
                  <a:pos x="T10" y="T11"/>
                </a:cxn>
              </a:cxnLst>
              <a:rect l="0" t="0" r="r" b="b"/>
              <a:pathLst>
                <a:path w="100" h="36">
                  <a:moveTo>
                    <a:pt x="100" y="36"/>
                  </a:moveTo>
                  <a:cubicBezTo>
                    <a:pt x="100" y="4"/>
                    <a:pt x="100" y="4"/>
                    <a:pt x="100" y="4"/>
                  </a:cubicBezTo>
                  <a:cubicBezTo>
                    <a:pt x="100" y="2"/>
                    <a:pt x="98" y="0"/>
                    <a:pt x="96" y="0"/>
                  </a:cubicBezTo>
                  <a:cubicBezTo>
                    <a:pt x="4" y="0"/>
                    <a:pt x="4" y="0"/>
                    <a:pt x="4" y="0"/>
                  </a:cubicBezTo>
                  <a:cubicBezTo>
                    <a:pt x="2" y="0"/>
                    <a:pt x="0" y="2"/>
                    <a:pt x="0" y="4"/>
                  </a:cubicBezTo>
                  <a:cubicBezTo>
                    <a:pt x="0" y="36"/>
                    <a:pt x="0" y="36"/>
                    <a:pt x="0" y="36"/>
                  </a:cubicBezTo>
                </a:path>
              </a:pathLst>
            </a:custGeom>
            <a:grpFill/>
            <a:ln w="19050" cap="rnd">
              <a:solidFill>
                <a:srgbClr val="07C6CE"/>
              </a:solidFill>
              <a:prstDash val="solid"/>
              <a:round/>
              <a:headEnd/>
              <a:tailEnd/>
            </a:ln>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bg1"/>
                </a:solidFill>
                <a:latin typeface="华文细黑" panose="02010600040101010101" pitchFamily="2" charset="-122"/>
                <a:ea typeface="华文细黑" panose="02010600040101010101" pitchFamily="2" charset="-122"/>
              </a:endParaRPr>
            </a:p>
          </p:txBody>
        </p:sp>
        <p:sp>
          <p:nvSpPr>
            <p:cNvPr id="81" name="Freeform 137"/>
            <p:cNvSpPr>
              <a:spLocks/>
            </p:cNvSpPr>
            <p:nvPr/>
          </p:nvSpPr>
          <p:spPr bwMode="auto">
            <a:xfrm>
              <a:off x="5276850" y="3582988"/>
              <a:ext cx="344488" cy="203200"/>
            </a:xfrm>
            <a:custGeom>
              <a:avLst/>
              <a:gdLst>
                <a:gd name="T0" fmla="*/ 84 w 92"/>
                <a:gd name="T1" fmla="*/ 0 h 54"/>
                <a:gd name="T2" fmla="*/ 92 w 92"/>
                <a:gd name="T3" fmla="*/ 8 h 54"/>
                <a:gd name="T4" fmla="*/ 92 w 92"/>
                <a:gd name="T5" fmla="*/ 46 h 54"/>
                <a:gd name="T6" fmla="*/ 84 w 92"/>
                <a:gd name="T7" fmla="*/ 54 h 54"/>
                <a:gd name="T8" fmla="*/ 8 w 92"/>
                <a:gd name="T9" fmla="*/ 54 h 54"/>
                <a:gd name="T10" fmla="*/ 0 w 92"/>
                <a:gd name="T11" fmla="*/ 46 h 54"/>
                <a:gd name="T12" fmla="*/ 0 w 92"/>
                <a:gd name="T13" fmla="*/ 8 h 54"/>
                <a:gd name="T14" fmla="*/ 8 w 92"/>
                <a:gd name="T15" fmla="*/ 0 h 54"/>
                <a:gd name="T16" fmla="*/ 84 w 9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84" y="0"/>
                  </a:moveTo>
                  <a:cubicBezTo>
                    <a:pt x="88" y="0"/>
                    <a:pt x="92" y="4"/>
                    <a:pt x="92" y="8"/>
                  </a:cubicBezTo>
                  <a:cubicBezTo>
                    <a:pt x="92" y="46"/>
                    <a:pt x="92" y="46"/>
                    <a:pt x="92" y="46"/>
                  </a:cubicBezTo>
                  <a:cubicBezTo>
                    <a:pt x="92" y="50"/>
                    <a:pt x="88" y="54"/>
                    <a:pt x="84" y="54"/>
                  </a:cubicBezTo>
                  <a:cubicBezTo>
                    <a:pt x="8" y="54"/>
                    <a:pt x="8" y="54"/>
                    <a:pt x="8" y="54"/>
                  </a:cubicBezTo>
                  <a:cubicBezTo>
                    <a:pt x="4" y="54"/>
                    <a:pt x="0" y="50"/>
                    <a:pt x="0" y="46"/>
                  </a:cubicBezTo>
                  <a:cubicBezTo>
                    <a:pt x="0" y="8"/>
                    <a:pt x="0" y="8"/>
                    <a:pt x="0" y="8"/>
                  </a:cubicBezTo>
                  <a:cubicBezTo>
                    <a:pt x="0" y="4"/>
                    <a:pt x="4" y="0"/>
                    <a:pt x="8" y="0"/>
                  </a:cubicBezTo>
                  <a:lnTo>
                    <a:pt x="84" y="0"/>
                  </a:lnTo>
                  <a:close/>
                </a:path>
              </a:pathLst>
            </a:custGeom>
            <a:grpFill/>
            <a:ln w="19050" cap="rnd">
              <a:solidFill>
                <a:srgbClr val="07C6CE"/>
              </a:solidFill>
              <a:prstDash val="solid"/>
              <a:round/>
              <a:headEnd/>
              <a:tailEnd/>
            </a:ln>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bg1"/>
                </a:solidFill>
                <a:latin typeface="华文细黑" panose="02010600040101010101" pitchFamily="2" charset="-122"/>
                <a:ea typeface="华文细黑" panose="02010600040101010101" pitchFamily="2" charset="-122"/>
              </a:endParaRPr>
            </a:p>
          </p:txBody>
        </p:sp>
      </p:grpSp>
      <p:grpSp>
        <p:nvGrpSpPr>
          <p:cNvPr id="46099" name="组合 42"/>
          <p:cNvGrpSpPr>
            <a:grpSpLocks/>
          </p:cNvGrpSpPr>
          <p:nvPr/>
        </p:nvGrpSpPr>
        <p:grpSpPr bwMode="auto">
          <a:xfrm>
            <a:off x="6626225" y="3854450"/>
            <a:ext cx="568325" cy="534988"/>
            <a:chOff x="6462713" y="6199188"/>
            <a:chExt cx="566738" cy="481013"/>
          </a:xfrm>
        </p:grpSpPr>
        <p:sp>
          <p:nvSpPr>
            <p:cNvPr id="46111" name="Freeform 244"/>
            <p:cNvSpPr>
              <a:spLocks/>
            </p:cNvSpPr>
            <p:nvPr/>
          </p:nvSpPr>
          <p:spPr bwMode="auto">
            <a:xfrm>
              <a:off x="6462713" y="6465888"/>
              <a:ext cx="465138" cy="214313"/>
            </a:xfrm>
            <a:custGeom>
              <a:avLst/>
              <a:gdLst>
                <a:gd name="T0" fmla="*/ 157547 w 124"/>
                <a:gd name="T1" fmla="*/ 0 h 57"/>
                <a:gd name="T2" fmla="*/ 30009 w 124"/>
                <a:gd name="T3" fmla="*/ 0 h 57"/>
                <a:gd name="T4" fmla="*/ 0 w 124"/>
                <a:gd name="T5" fmla="*/ 30079 h 57"/>
                <a:gd name="T6" fmla="*/ 0 w 124"/>
                <a:gd name="T7" fmla="*/ 184234 h 57"/>
                <a:gd name="T8" fmla="*/ 30009 w 124"/>
                <a:gd name="T9" fmla="*/ 214313 h 57"/>
                <a:gd name="T10" fmla="*/ 465138 w 124"/>
                <a:gd name="T11" fmla="*/ 214313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12" name="Freeform 245"/>
            <p:cNvSpPr>
              <a:spLocks/>
            </p:cNvSpPr>
            <p:nvPr/>
          </p:nvSpPr>
          <p:spPr bwMode="auto">
            <a:xfrm>
              <a:off x="6515100" y="6210300"/>
              <a:ext cx="307975" cy="461963"/>
            </a:xfrm>
            <a:custGeom>
              <a:avLst/>
              <a:gdLst>
                <a:gd name="T0" fmla="*/ 300463 w 82"/>
                <a:gd name="T1" fmla="*/ 150232 h 123"/>
                <a:gd name="T2" fmla="*/ 165255 w 82"/>
                <a:gd name="T3" fmla="*/ 11267 h 123"/>
                <a:gd name="T4" fmla="*/ 120185 w 82"/>
                <a:gd name="T5" fmla="*/ 11267 h 123"/>
                <a:gd name="T6" fmla="*/ 11267 w 82"/>
                <a:gd name="T7" fmla="*/ 120185 h 123"/>
                <a:gd name="T8" fmla="*/ 11267 w 82"/>
                <a:gd name="T9" fmla="*/ 165255 h 123"/>
                <a:gd name="T10" fmla="*/ 307975 w 82"/>
                <a:gd name="T11" fmla="*/ 461963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13" name="Freeform 246"/>
            <p:cNvSpPr>
              <a:spLocks/>
            </p:cNvSpPr>
            <p:nvPr/>
          </p:nvSpPr>
          <p:spPr bwMode="auto">
            <a:xfrm>
              <a:off x="6815138" y="6199188"/>
              <a:ext cx="214313" cy="481013"/>
            </a:xfrm>
            <a:custGeom>
              <a:avLst/>
              <a:gdLst>
                <a:gd name="T0" fmla="*/ 184234 w 57"/>
                <a:gd name="T1" fmla="*/ 481013 h 128"/>
                <a:gd name="T2" fmla="*/ 214313 w 57"/>
                <a:gd name="T3" fmla="*/ 450950 h 128"/>
                <a:gd name="T4" fmla="*/ 214313 w 57"/>
                <a:gd name="T5" fmla="*/ 30063 h 128"/>
                <a:gd name="T6" fmla="*/ 184234 w 57"/>
                <a:gd name="T7" fmla="*/ 0 h 128"/>
                <a:gd name="T8" fmla="*/ 30079 w 57"/>
                <a:gd name="T9" fmla="*/ 0 h 128"/>
                <a:gd name="T10" fmla="*/ 0 w 57"/>
                <a:gd name="T11" fmla="*/ 30063 h 128"/>
                <a:gd name="T12" fmla="*/ 0 w 57"/>
                <a:gd name="T13" fmla="*/ 450950 h 128"/>
                <a:gd name="T14" fmla="*/ 30079 w 57"/>
                <a:gd name="T15" fmla="*/ 481013 h 128"/>
                <a:gd name="T16" fmla="*/ 184234 w 57"/>
                <a:gd name="T17" fmla="*/ 481013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14" name="Oval 247"/>
            <p:cNvSpPr>
              <a:spLocks noChangeArrowheads="1"/>
            </p:cNvSpPr>
            <p:nvPr/>
          </p:nvSpPr>
          <p:spPr bwMode="auto">
            <a:xfrm>
              <a:off x="6859588" y="6605588"/>
              <a:ext cx="33338" cy="33338"/>
            </a:xfrm>
            <a:prstGeom prst="ellipse">
              <a:avLst/>
            </a:prstGeom>
            <a:solidFill>
              <a:srgbClr val="2CCDD4"/>
            </a:solidFill>
            <a:ln w="19050">
              <a:solidFill>
                <a:srgbClr val="2CCDD4"/>
              </a:solidFill>
              <a:round/>
              <a:headEnd/>
              <a:tailEnd/>
            </a:ln>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grpSp>
      <p:sp>
        <p:nvSpPr>
          <p:cNvPr id="46100" name="文本框 47"/>
          <p:cNvSpPr txBox="1">
            <a:spLocks noChangeArrowheads="1"/>
          </p:cNvSpPr>
          <p:nvPr/>
        </p:nvSpPr>
        <p:spPr bwMode="auto">
          <a:xfrm>
            <a:off x="7519988" y="3754438"/>
            <a:ext cx="21791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r>
              <a:rPr lang="en-US" altLang="zh-CN" sz="2000" b="1" dirty="0" smtClean="0">
                <a:solidFill>
                  <a:srgbClr val="2CCDD4"/>
                </a:solidFill>
                <a:latin typeface="微软雅黑 Light" panose="020B0502040204020203" pitchFamily="34" charset="-122"/>
                <a:ea typeface="微软雅黑 Light" panose="020B0502040204020203" pitchFamily="34" charset="-122"/>
              </a:rPr>
              <a:t>Government</a:t>
            </a:r>
            <a:endParaRPr lang="en-US" altLang="zh-CN" sz="2000" b="1" dirty="0">
              <a:solidFill>
                <a:srgbClr val="2CCDD4"/>
              </a:solidFill>
              <a:latin typeface="微软雅黑 Light" panose="020B0502040204020203" pitchFamily="34" charset="-122"/>
              <a:ea typeface="微软雅黑 Light" panose="020B0502040204020203" pitchFamily="34" charset="-122"/>
            </a:endParaRPr>
          </a:p>
          <a:p>
            <a:pPr defTabSz="914400" eaLnBrk="1" hangingPunct="1"/>
            <a:r>
              <a:rPr lang="en-US" altLang="zh-CN" sz="2000" b="1" dirty="0"/>
              <a:t>I</a:t>
            </a:r>
            <a:r>
              <a:rPr lang="en-US" altLang="zh-CN" sz="2000" b="1" dirty="0" smtClean="0"/>
              <a:t>ndustrial </a:t>
            </a:r>
            <a:r>
              <a:rPr lang="en-US" altLang="zh-CN" sz="2000" b="1" dirty="0"/>
              <a:t>P</a:t>
            </a:r>
            <a:r>
              <a:rPr lang="en-US" altLang="zh-CN" sz="2000" b="1" dirty="0" smtClean="0"/>
              <a:t>lanning</a:t>
            </a:r>
            <a:endParaRPr lang="zh-CN" altLang="en-US" sz="20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89" name="文本框 2"/>
          <p:cNvSpPr txBox="1">
            <a:spLocks noChangeArrowheads="1"/>
          </p:cNvSpPr>
          <p:nvPr/>
        </p:nvSpPr>
        <p:spPr bwMode="auto">
          <a:xfrm>
            <a:off x="2960361" y="1038136"/>
            <a:ext cx="4782591" cy="523220"/>
          </a:xfrm>
          <a:prstGeom prst="rect">
            <a:avLst/>
          </a:prstGeom>
          <a:noFill/>
          <a:ln>
            <a:noFill/>
          </a:ln>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9pPr>
          </a:lstStyle>
          <a:p>
            <a:r>
              <a:rPr lang="en-US" altLang="zh-CN" sz="2800" dirty="0" err="1" smtClean="0">
                <a:solidFill>
                  <a:srgbClr val="12A8BC"/>
                </a:solidFill>
                <a:latin typeface="微软雅黑 Light" panose="020B0502040204020203" pitchFamily="34" charset="-122"/>
                <a:ea typeface="微软雅黑 Light" panose="020B0502040204020203" pitchFamily="34" charset="-122"/>
              </a:rPr>
              <a:t>incoPat</a:t>
            </a:r>
            <a:r>
              <a:rPr lang="en-US" altLang="zh-CN" sz="2800" dirty="0" smtClean="0">
                <a:solidFill>
                  <a:srgbClr val="12A8BC"/>
                </a:solidFill>
                <a:latin typeface="微软雅黑 Light" panose="020B0502040204020203" pitchFamily="34" charset="-122"/>
                <a:ea typeface="微软雅黑 Light" panose="020B0502040204020203" pitchFamily="34" charset="-122"/>
              </a:rPr>
              <a:t>  </a:t>
            </a:r>
            <a:r>
              <a:rPr lang="en-US" altLang="zh-CN" sz="2800" dirty="0" smtClean="0"/>
              <a:t>Application</a:t>
            </a:r>
            <a:r>
              <a:rPr lang="en-US" altLang="zh-CN" sz="2800" dirty="0"/>
              <a:t> </a:t>
            </a:r>
            <a:r>
              <a:rPr lang="en-US" altLang="zh-CN" sz="2800" dirty="0" smtClean="0"/>
              <a:t>Scenarios</a:t>
            </a:r>
            <a:endParaRPr lang="en-US" altLang="zh-CN" sz="2800" dirty="0"/>
          </a:p>
        </p:txBody>
      </p:sp>
      <p:sp>
        <p:nvSpPr>
          <p:cNvPr id="90" name="椭圆 89"/>
          <p:cNvSpPr/>
          <p:nvPr/>
        </p:nvSpPr>
        <p:spPr>
          <a:xfrm>
            <a:off x="3487738" y="3602038"/>
            <a:ext cx="1087437" cy="1087437"/>
          </a:xfrm>
          <a:prstGeom prst="ellipse">
            <a:avLst/>
          </a:prstGeom>
          <a:solidFill>
            <a:schemeClr val="bg1">
              <a:lumMod val="95000"/>
              <a:alpha val="97000"/>
            </a:schemeClr>
          </a:solidFill>
          <a:ln w="3175">
            <a:solidFill>
              <a:srgbClr val="2CCDD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nvGrpSpPr>
          <p:cNvPr id="46103" name="组合 111"/>
          <p:cNvGrpSpPr>
            <a:grpSpLocks/>
          </p:cNvGrpSpPr>
          <p:nvPr/>
        </p:nvGrpSpPr>
        <p:grpSpPr bwMode="auto">
          <a:xfrm>
            <a:off x="3581400" y="3733800"/>
            <a:ext cx="800100" cy="795338"/>
            <a:chOff x="8961438" y="73026"/>
            <a:chExt cx="800100" cy="795337"/>
          </a:xfrm>
        </p:grpSpPr>
        <p:sp>
          <p:nvSpPr>
            <p:cNvPr id="46105" name="Line 124"/>
            <p:cNvSpPr>
              <a:spLocks noChangeShapeType="1"/>
            </p:cNvSpPr>
            <p:nvPr/>
          </p:nvSpPr>
          <p:spPr bwMode="auto">
            <a:xfrm flipH="1">
              <a:off x="9021763" y="133351"/>
              <a:ext cx="349250" cy="349250"/>
            </a:xfrm>
            <a:prstGeom prst="line">
              <a:avLst/>
            </a:prstGeom>
            <a:noFill/>
            <a:ln w="19050" cap="rnd">
              <a:solidFill>
                <a:srgbClr val="07C6C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06" name="Freeform 125"/>
            <p:cNvSpPr>
              <a:spLocks/>
            </p:cNvSpPr>
            <p:nvPr/>
          </p:nvSpPr>
          <p:spPr bwMode="auto">
            <a:xfrm>
              <a:off x="9351963" y="73026"/>
              <a:ext cx="79375" cy="77788"/>
            </a:xfrm>
            <a:custGeom>
              <a:avLst/>
              <a:gdLst>
                <a:gd name="T0" fmla="*/ 79375 w 50"/>
                <a:gd name="T1" fmla="*/ 41275 h 49"/>
                <a:gd name="T2" fmla="*/ 38100 w 50"/>
                <a:gd name="T3" fmla="*/ 77788 h 49"/>
                <a:gd name="T4" fmla="*/ 0 w 50"/>
                <a:gd name="T5" fmla="*/ 41275 h 49"/>
                <a:gd name="T6" fmla="*/ 38100 w 50"/>
                <a:gd name="T7" fmla="*/ 0 h 49"/>
                <a:gd name="T8" fmla="*/ 79375 w 50"/>
                <a:gd name="T9" fmla="*/ 41275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9">
                  <a:moveTo>
                    <a:pt x="50" y="26"/>
                  </a:moveTo>
                  <a:lnTo>
                    <a:pt x="24" y="49"/>
                  </a:lnTo>
                  <a:lnTo>
                    <a:pt x="0" y="26"/>
                  </a:lnTo>
                  <a:lnTo>
                    <a:pt x="24" y="0"/>
                  </a:lnTo>
                  <a:lnTo>
                    <a:pt x="50" y="26"/>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07" name="Freeform 126"/>
            <p:cNvSpPr>
              <a:spLocks/>
            </p:cNvSpPr>
            <p:nvPr/>
          </p:nvSpPr>
          <p:spPr bwMode="auto">
            <a:xfrm>
              <a:off x="8961438" y="463551"/>
              <a:ext cx="79375" cy="77788"/>
            </a:xfrm>
            <a:custGeom>
              <a:avLst/>
              <a:gdLst>
                <a:gd name="T0" fmla="*/ 79375 w 50"/>
                <a:gd name="T1" fmla="*/ 36513 h 49"/>
                <a:gd name="T2" fmla="*/ 41275 w 50"/>
                <a:gd name="T3" fmla="*/ 77788 h 49"/>
                <a:gd name="T4" fmla="*/ 0 w 50"/>
                <a:gd name="T5" fmla="*/ 36513 h 49"/>
                <a:gd name="T6" fmla="*/ 41275 w 50"/>
                <a:gd name="T7" fmla="*/ 0 h 49"/>
                <a:gd name="T8" fmla="*/ 79375 w 50"/>
                <a:gd name="T9" fmla="*/ 3651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9">
                  <a:moveTo>
                    <a:pt x="50" y="23"/>
                  </a:moveTo>
                  <a:lnTo>
                    <a:pt x="26" y="49"/>
                  </a:lnTo>
                  <a:lnTo>
                    <a:pt x="0" y="23"/>
                  </a:lnTo>
                  <a:lnTo>
                    <a:pt x="26" y="0"/>
                  </a:lnTo>
                  <a:lnTo>
                    <a:pt x="50" y="23"/>
                  </a:lnTo>
                  <a:close/>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108" name="Oval 127"/>
            <p:cNvSpPr>
              <a:spLocks noChangeArrowheads="1"/>
            </p:cNvSpPr>
            <p:nvPr/>
          </p:nvSpPr>
          <p:spPr bwMode="auto">
            <a:xfrm>
              <a:off x="9178925" y="290513"/>
              <a:ext cx="33338" cy="33338"/>
            </a:xfrm>
            <a:prstGeom prst="ellipse">
              <a:avLst/>
            </a:prstGeom>
            <a:solidFill>
              <a:srgbClr val="F2F2F2"/>
            </a:solidFill>
            <a:ln w="19050">
              <a:solidFill>
                <a:srgbClr val="000000"/>
              </a:solidFill>
              <a:round/>
              <a:headEnd/>
              <a:tailEnd/>
            </a:ln>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sp>
          <p:nvSpPr>
            <p:cNvPr id="46109" name="Oval 128"/>
            <p:cNvSpPr>
              <a:spLocks noChangeArrowheads="1"/>
            </p:cNvSpPr>
            <p:nvPr/>
          </p:nvSpPr>
          <p:spPr bwMode="auto">
            <a:xfrm>
              <a:off x="9178925" y="290513"/>
              <a:ext cx="33338" cy="33338"/>
            </a:xfrm>
            <a:prstGeom prst="ellipse">
              <a:avLst/>
            </a:prstGeom>
            <a:noFill/>
            <a:ln w="19050" cap="rnd">
              <a:solidFill>
                <a:srgbClr val="07C6CE"/>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endParaRPr lang="zh-CN" altLang="en-US" sz="1800">
                <a:latin typeface="Arial" panose="020B0604020202020204" pitchFamily="34" charset="0"/>
                <a:ea typeface="黑体" panose="02010609060101010101" pitchFamily="49" charset="-122"/>
              </a:endParaRPr>
            </a:p>
          </p:txBody>
        </p:sp>
        <p:sp>
          <p:nvSpPr>
            <p:cNvPr id="46110" name="Freeform 129"/>
            <p:cNvSpPr>
              <a:spLocks/>
            </p:cNvSpPr>
            <p:nvPr/>
          </p:nvSpPr>
          <p:spPr bwMode="auto">
            <a:xfrm>
              <a:off x="9101138" y="211138"/>
              <a:ext cx="660400" cy="657225"/>
            </a:xfrm>
            <a:custGeom>
              <a:avLst/>
              <a:gdLst>
                <a:gd name="T0" fmla="*/ 330200 w 176"/>
                <a:gd name="T1" fmla="*/ 657225 h 175"/>
                <a:gd name="T2" fmla="*/ 0 w 176"/>
                <a:gd name="T3" fmla="*/ 330490 h 175"/>
                <a:gd name="T4" fmla="*/ 330200 w 176"/>
                <a:gd name="T5" fmla="*/ 0 h 175"/>
                <a:gd name="T6" fmla="*/ 660400 w 176"/>
                <a:gd name="T7" fmla="*/ 330490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5">
                  <a:moveTo>
                    <a:pt x="88" y="175"/>
                  </a:moveTo>
                  <a:cubicBezTo>
                    <a:pt x="39" y="175"/>
                    <a:pt x="0" y="136"/>
                    <a:pt x="0" y="88"/>
                  </a:cubicBezTo>
                  <a:cubicBezTo>
                    <a:pt x="0" y="39"/>
                    <a:pt x="39" y="0"/>
                    <a:pt x="88" y="0"/>
                  </a:cubicBezTo>
                  <a:cubicBezTo>
                    <a:pt x="136" y="0"/>
                    <a:pt x="176" y="39"/>
                    <a:pt x="176" y="88"/>
                  </a:cubicBezTo>
                </a:path>
              </a:pathLst>
            </a:custGeom>
            <a:noFill/>
            <a:ln w="19050" cap="rnd">
              <a:solidFill>
                <a:srgbClr val="07C6C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6104" name="文本框 47"/>
          <p:cNvSpPr txBox="1">
            <a:spLocks noChangeArrowheads="1"/>
          </p:cNvSpPr>
          <p:nvPr/>
        </p:nvSpPr>
        <p:spPr bwMode="auto">
          <a:xfrm>
            <a:off x="4165339" y="4274240"/>
            <a:ext cx="22575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914400" eaLnBrk="1" hangingPunct="1">
              <a:defRPr sz="2400"/>
            </a:lvl1pPr>
            <a:lvl2pPr marL="457200"/>
            <a:lvl3pPr marL="914400"/>
            <a:lvl4pPr marL="1371600"/>
            <a:lvl5pPr marL="1828800"/>
            <a:lvl6pPr indent="403225" eaLnBrk="0" fontAlgn="base" hangingPunct="0">
              <a:spcBef>
                <a:spcPct val="0"/>
              </a:spcBef>
              <a:spcAft>
                <a:spcPct val="0"/>
              </a:spcAft>
            </a:lvl6pPr>
            <a:lvl7pPr indent="403225" eaLnBrk="0" fontAlgn="base" hangingPunct="0">
              <a:spcBef>
                <a:spcPct val="0"/>
              </a:spcBef>
              <a:spcAft>
                <a:spcPct val="0"/>
              </a:spcAft>
            </a:lvl7pPr>
            <a:lvl8pPr indent="403225" eaLnBrk="0" fontAlgn="base" hangingPunct="0">
              <a:spcBef>
                <a:spcPct val="0"/>
              </a:spcBef>
              <a:spcAft>
                <a:spcPct val="0"/>
              </a:spcAft>
            </a:lvl8pPr>
            <a:lvl9pPr indent="403225" eaLnBrk="0" fontAlgn="base" hangingPunct="0">
              <a:spcBef>
                <a:spcPct val="0"/>
              </a:spcBef>
              <a:spcAft>
                <a:spcPct val="0"/>
              </a:spcAft>
            </a:lvl9pPr>
          </a:lstStyle>
          <a:p>
            <a:r>
              <a:rPr lang="en-US" altLang="zh-CN" dirty="0"/>
              <a:t>Analysis on technology and competition.  </a:t>
            </a:r>
            <a:endParaRPr lang="zh-CN" altLang="en-US" dirty="0"/>
          </a:p>
        </p:txBody>
      </p:sp>
    </p:spTree>
  </p:cSld>
  <p:clrMapOvr>
    <a:masterClrMapping/>
  </p:clrMapOvr>
  <p:transition spd="med" advTm="656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728831" y="1849388"/>
            <a:ext cx="4655425" cy="2448272"/>
            <a:chOff x="3786229" y="2250296"/>
            <a:chExt cx="4308984" cy="2304256"/>
          </a:xfrm>
          <a:effectLst>
            <a:outerShdw blurRad="63500" sx="102000" sy="102000" algn="ctr" rotWithShape="0">
              <a:prstClr val="black">
                <a:alpha val="40000"/>
              </a:prstClr>
            </a:outerShdw>
          </a:effectLst>
        </p:grpSpPr>
        <p:sp>
          <p:nvSpPr>
            <p:cNvPr id="3" name="矩形 2"/>
            <p:cNvSpPr/>
            <p:nvPr/>
          </p:nvSpPr>
          <p:spPr>
            <a:xfrm>
              <a:off x="3786229" y="2250296"/>
              <a:ext cx="4308984" cy="2304256"/>
            </a:xfrm>
            <a:prstGeom prst="rect">
              <a:avLst/>
            </a:prstGeom>
            <a:solidFill>
              <a:schemeClr val="accent2"/>
            </a:solidFill>
            <a:ln w="3175" cap="flat" cmpd="sng" algn="ctr">
              <a:noFill/>
              <a:prstDash val="solid"/>
            </a:ln>
            <a:effectLst/>
          </p:spPr>
          <p:txBody>
            <a:bodyPr anchor="ctr"/>
            <a:lstStyle/>
            <a:p>
              <a:pPr defTabSz="914400" eaLnBrk="1" fontAlgn="auto" hangingPunct="1">
                <a:spcBef>
                  <a:spcPts val="0"/>
                </a:spcBef>
                <a:spcAft>
                  <a:spcPts val="0"/>
                </a:spcAft>
                <a:defRPr/>
              </a:pPr>
              <a:r>
                <a:rPr lang="zh-CN" altLang="en-US" sz="1800" kern="0" dirty="0">
                  <a:solidFill>
                    <a:prstClr val="white"/>
                  </a:solidFill>
                  <a:latin typeface="Calibri"/>
                </a:rPr>
                <a:t>              </a:t>
              </a: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zh-CN" altLang="en-US" sz="1800" kern="0" dirty="0">
                <a:solidFill>
                  <a:prstClr val="white"/>
                </a:solidFill>
                <a:latin typeface="Calibri"/>
              </a:endParaRPr>
            </a:p>
          </p:txBody>
        </p:sp>
        <p:sp>
          <p:nvSpPr>
            <p:cNvPr id="4" name="TextBox 19"/>
            <p:cNvSpPr txBox="1"/>
            <p:nvPr/>
          </p:nvSpPr>
          <p:spPr>
            <a:xfrm>
              <a:off x="3941237" y="2990052"/>
              <a:ext cx="3998964" cy="666246"/>
            </a:xfrm>
            <a:prstGeom prst="rect">
              <a:avLst/>
            </a:prstGeom>
            <a:noFill/>
          </p:spPr>
          <p:txBody>
            <a:bodyPr>
              <a:spAutoFit/>
            </a:bodyPr>
            <a:lstStyle/>
            <a:p>
              <a:pPr algn="ctr" eaLnBrk="1" hangingPunct="1">
                <a:defRPr/>
              </a:pPr>
              <a:r>
                <a:rPr lang="en-US" altLang="zh-CN" sz="4000" kern="0" dirty="0" err="1" smtClean="0">
                  <a:solidFill>
                    <a:prstClr val="white"/>
                  </a:solidFill>
                  <a:latin typeface="微软雅黑" pitchFamily="34" charset="-122"/>
                  <a:ea typeface="微软雅黑" pitchFamily="34" charset="-122"/>
                </a:rPr>
                <a:t>incoDatabase</a:t>
              </a:r>
              <a:endParaRPr lang="zh-CN" altLang="en-US" sz="4000" kern="0" dirty="0">
                <a:solidFill>
                  <a:prstClr val="white"/>
                </a:solidFill>
                <a:latin typeface="微软雅黑" pitchFamily="34" charset="-122"/>
                <a:ea typeface="微软雅黑" pitchFamily="34" charset="-122"/>
              </a:endParaRPr>
            </a:p>
          </p:txBody>
        </p:sp>
      </p:gr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64" y="1326290"/>
            <a:ext cx="9586912" cy="4388710"/>
          </a:xfrm>
          <a:prstGeom prst="rect">
            <a:avLst/>
          </a:prstGeom>
        </p:spPr>
      </p:pic>
      <p:sp>
        <p:nvSpPr>
          <p:cNvPr id="5" name="矩形 4"/>
          <p:cNvSpPr/>
          <p:nvPr/>
        </p:nvSpPr>
        <p:spPr>
          <a:xfrm>
            <a:off x="398463" y="1742777"/>
            <a:ext cx="793105" cy="215900"/>
          </a:xfrm>
          <a:prstGeom prst="rect">
            <a:avLst/>
          </a:prstGeom>
          <a:solidFill>
            <a:srgbClr val="7AE4F2">
              <a:alpha val="10980"/>
            </a:srgb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855498" eaLnBrk="1" hangingPunct="1">
              <a:defRPr/>
            </a:pPr>
            <a:endParaRPr lang="zh-CN" altLang="en-US" sz="1872"/>
          </a:p>
        </p:txBody>
      </p:sp>
      <p:sp>
        <p:nvSpPr>
          <p:cNvPr id="11" name="矩形 10"/>
          <p:cNvSpPr/>
          <p:nvPr/>
        </p:nvSpPr>
        <p:spPr>
          <a:xfrm>
            <a:off x="2199680" y="1716537"/>
            <a:ext cx="3097212" cy="215900"/>
          </a:xfrm>
          <a:prstGeom prst="rect">
            <a:avLst/>
          </a:prstGeom>
          <a:solidFill>
            <a:srgbClr val="7AE4F2">
              <a:alpha val="10980"/>
            </a:srgb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855498" eaLnBrk="1" hangingPunct="1">
              <a:defRPr/>
            </a:pPr>
            <a:endParaRPr lang="zh-CN" altLang="en-US" sz="1872"/>
          </a:p>
        </p:txBody>
      </p:sp>
      <p:sp>
        <p:nvSpPr>
          <p:cNvPr id="7" name="文本框 44"/>
          <p:cNvSpPr txBox="1">
            <a:spLocks noChangeArrowheads="1"/>
          </p:cNvSpPr>
          <p:nvPr/>
        </p:nvSpPr>
        <p:spPr bwMode="auto">
          <a:xfrm>
            <a:off x="255464" y="841276"/>
            <a:ext cx="786500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err="1" smtClean="0">
                <a:solidFill>
                  <a:srgbClr val="12A8BC"/>
                </a:solidFill>
                <a:latin typeface="微软雅黑 Light" panose="020B0502040204020203" pitchFamily="34" charset="-122"/>
                <a:ea typeface="微软雅黑 Light" panose="020B0502040204020203" pitchFamily="34" charset="-122"/>
              </a:rPr>
              <a:t>incoNavigation</a:t>
            </a:r>
            <a:r>
              <a:rPr lang="en-US" altLang="zh-CN" sz="2400" dirty="0" smtClean="0">
                <a:solidFill>
                  <a:srgbClr val="12A8BC"/>
                </a:solidFill>
                <a:latin typeface="微软雅黑 Light" panose="020B0502040204020203" pitchFamily="34" charset="-122"/>
                <a:ea typeface="微软雅黑 Light" panose="020B0502040204020203" pitchFamily="34" charset="-122"/>
              </a:rPr>
              <a:t>——Shared Navigation</a:t>
            </a:r>
            <a:r>
              <a:rPr lang="zh-CN" altLang="en-US" sz="2400" dirty="0" smtClean="0">
                <a:solidFill>
                  <a:srgbClr val="12A8BC"/>
                </a:solidFill>
                <a:latin typeface="微软雅黑 Light" panose="020B0502040204020203" pitchFamily="34" charset="-122"/>
                <a:ea typeface="微软雅黑 Light" panose="020B0502040204020203" pitchFamily="34" charset="-122"/>
              </a:rPr>
              <a:t>  </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64" y="1374342"/>
            <a:ext cx="9658920" cy="4147454"/>
          </a:xfrm>
          <a:prstGeom prst="rect">
            <a:avLst/>
          </a:prstGeom>
        </p:spPr>
      </p:pic>
      <p:sp>
        <p:nvSpPr>
          <p:cNvPr id="3" name="矩形 2"/>
          <p:cNvSpPr/>
          <p:nvPr/>
        </p:nvSpPr>
        <p:spPr>
          <a:xfrm>
            <a:off x="1047750" y="1813966"/>
            <a:ext cx="503238" cy="215900"/>
          </a:xfrm>
          <a:prstGeom prst="rect">
            <a:avLst/>
          </a:prstGeom>
          <a:solidFill>
            <a:srgbClr val="7AE4F2">
              <a:alpha val="10980"/>
            </a:srgb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855498" eaLnBrk="1" hangingPunct="1">
              <a:defRPr/>
            </a:pPr>
            <a:endParaRPr lang="zh-CN" altLang="en-US" sz="1872"/>
          </a:p>
        </p:txBody>
      </p:sp>
      <p:sp>
        <p:nvSpPr>
          <p:cNvPr id="6" name="文本框 44"/>
          <p:cNvSpPr txBox="1">
            <a:spLocks noChangeArrowheads="1"/>
          </p:cNvSpPr>
          <p:nvPr/>
        </p:nvSpPr>
        <p:spPr bwMode="auto">
          <a:xfrm>
            <a:off x="687512" y="920720"/>
            <a:ext cx="655272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err="1" smtClean="0">
                <a:solidFill>
                  <a:srgbClr val="12A8BC"/>
                </a:solidFill>
                <a:latin typeface="微软雅黑 Light" panose="020B0502040204020203" pitchFamily="34" charset="-122"/>
                <a:ea typeface="微软雅黑 Light" panose="020B0502040204020203" pitchFamily="34" charset="-122"/>
              </a:rPr>
              <a:t>incoFolder</a:t>
            </a:r>
            <a:r>
              <a:rPr lang="en-US" altLang="zh-CN" sz="2400" dirty="0" smtClean="0">
                <a:solidFill>
                  <a:srgbClr val="12A8BC"/>
                </a:solidFill>
                <a:latin typeface="微软雅黑 Light" panose="020B0502040204020203" pitchFamily="34" charset="-122"/>
                <a:ea typeface="微软雅黑 Light" panose="020B0502040204020203" pitchFamily="34" charset="-122"/>
              </a:rPr>
              <a:t>——Shared </a:t>
            </a:r>
            <a:r>
              <a:rPr lang="en-US" altLang="zh-CN" sz="2400" dirty="0">
                <a:solidFill>
                  <a:srgbClr val="12A8BC"/>
                </a:solidFill>
                <a:latin typeface="微软雅黑 Light" panose="020B0502040204020203" pitchFamily="34" charset="-122"/>
                <a:ea typeface="微软雅黑 Light" panose="020B0502040204020203" pitchFamily="34" charset="-122"/>
              </a:rPr>
              <a:t>Folder</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8" y="1363638"/>
            <a:ext cx="9832528" cy="4158158"/>
          </a:xfrm>
          <a:prstGeom prst="rect">
            <a:avLst/>
          </a:prstGeom>
        </p:spPr>
      </p:pic>
      <p:sp>
        <p:nvSpPr>
          <p:cNvPr id="130051" name="文本框 44"/>
          <p:cNvSpPr txBox="1">
            <a:spLocks noChangeArrowheads="1"/>
          </p:cNvSpPr>
          <p:nvPr/>
        </p:nvSpPr>
        <p:spPr bwMode="auto">
          <a:xfrm>
            <a:off x="714375" y="919163"/>
            <a:ext cx="710192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Share the resources to other </a:t>
            </a:r>
            <a:r>
              <a:rPr lang="en-US" altLang="zh-CN" sz="2400" dirty="0" err="1" smtClean="0">
                <a:solidFill>
                  <a:srgbClr val="12A8BC"/>
                </a:solidFill>
                <a:latin typeface="微软雅黑 Light" panose="020B0502040204020203" pitchFamily="34" charset="-122"/>
                <a:ea typeface="微软雅黑 Light" panose="020B0502040204020203" pitchFamily="34" charset="-122"/>
              </a:rPr>
              <a:t>incoPat</a:t>
            </a:r>
            <a:r>
              <a:rPr lang="en-US" altLang="zh-CN" sz="2400" dirty="0" smtClean="0">
                <a:solidFill>
                  <a:srgbClr val="12A8BC"/>
                </a:solidFill>
                <a:latin typeface="微软雅黑 Light" panose="020B0502040204020203" pitchFamily="34" charset="-122"/>
                <a:ea typeface="微软雅黑 Light" panose="020B0502040204020203" pitchFamily="34" charset="-122"/>
              </a:rPr>
              <a:t> accounts</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8"/>
          <p:cNvGrpSpPr/>
          <p:nvPr/>
        </p:nvGrpSpPr>
        <p:grpSpPr>
          <a:xfrm>
            <a:off x="2847750" y="1832125"/>
            <a:ext cx="4655425" cy="2448272"/>
            <a:chOff x="3786227" y="2234048"/>
            <a:chExt cx="4308984" cy="2304256"/>
          </a:xfrm>
          <a:effectLst>
            <a:outerShdw blurRad="63500" sx="102000" sy="102000" algn="ctr" rotWithShape="0">
              <a:prstClr val="black">
                <a:alpha val="40000"/>
              </a:prstClr>
            </a:outerShdw>
          </a:effectLst>
        </p:grpSpPr>
        <p:sp>
          <p:nvSpPr>
            <p:cNvPr id="5" name="矩形 4"/>
            <p:cNvSpPr/>
            <p:nvPr/>
          </p:nvSpPr>
          <p:spPr>
            <a:xfrm>
              <a:off x="3786227" y="2234048"/>
              <a:ext cx="4308984" cy="2304256"/>
            </a:xfrm>
            <a:prstGeom prst="rect">
              <a:avLst/>
            </a:prstGeom>
            <a:solidFill>
              <a:schemeClr val="accent2"/>
            </a:solidFill>
            <a:ln w="3175" cap="flat" cmpd="sng" algn="ctr">
              <a:noFill/>
              <a:prstDash val="solid"/>
            </a:ln>
            <a:effectLst/>
          </p:spPr>
          <p:txBody>
            <a:bodyPr anchor="ctr"/>
            <a:lstStyle/>
            <a:p>
              <a:pPr defTabSz="914400" eaLnBrk="1" fontAlgn="auto" hangingPunct="1">
                <a:spcBef>
                  <a:spcPts val="0"/>
                </a:spcBef>
                <a:spcAft>
                  <a:spcPts val="0"/>
                </a:spcAft>
                <a:defRPr/>
              </a:pPr>
              <a:r>
                <a:rPr lang="zh-CN" altLang="en-US" sz="1800" kern="0" dirty="0">
                  <a:solidFill>
                    <a:prstClr val="white"/>
                  </a:solidFill>
                  <a:latin typeface="Calibri"/>
                </a:rPr>
                <a:t>              </a:t>
              </a: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zh-CN" altLang="en-US" sz="1800" kern="0" dirty="0">
                <a:solidFill>
                  <a:prstClr val="white"/>
                </a:solidFill>
                <a:latin typeface="Calibri"/>
              </a:endParaRPr>
            </a:p>
          </p:txBody>
        </p:sp>
        <p:sp>
          <p:nvSpPr>
            <p:cNvPr id="6" name="TextBox 19"/>
            <p:cNvSpPr txBox="1"/>
            <p:nvPr/>
          </p:nvSpPr>
          <p:spPr>
            <a:xfrm>
              <a:off x="3957293" y="3004227"/>
              <a:ext cx="3998964" cy="724180"/>
            </a:xfrm>
            <a:prstGeom prst="rect">
              <a:avLst/>
            </a:prstGeom>
            <a:noFill/>
          </p:spPr>
          <p:txBody>
            <a:bodyPr>
              <a:spAutoFit/>
            </a:bodyPr>
            <a:lstStyle/>
            <a:p>
              <a:pPr algn="ctr" eaLnBrk="1" hangingPunct="1">
                <a:defRPr/>
              </a:pPr>
              <a:r>
                <a:rPr lang="en-US" altLang="zh-CN" sz="4400" kern="0" dirty="0" smtClean="0">
                  <a:ln w="1270">
                    <a:noFill/>
                  </a:ln>
                  <a:solidFill>
                    <a:prstClr val="white"/>
                  </a:solidFill>
                  <a:latin typeface="微软雅黑 Light" panose="020B0502040204020203" pitchFamily="34" charset="-122"/>
                  <a:ea typeface="微软雅黑 Light" panose="020B0502040204020203" pitchFamily="34" charset="-122"/>
                </a:rPr>
                <a:t> </a:t>
              </a:r>
              <a:r>
                <a:rPr lang="en-US" altLang="zh-CN" sz="4400" kern="0" dirty="0" smtClean="0">
                  <a:ln w="1270">
                    <a:noFill/>
                  </a:ln>
                  <a:solidFill>
                    <a:prstClr val="white"/>
                  </a:solidFill>
                  <a:latin typeface="微软雅黑" pitchFamily="34" charset="-122"/>
                  <a:ea typeface="微软雅黑" pitchFamily="34" charset="-122"/>
                </a:rPr>
                <a:t>Data </a:t>
              </a:r>
              <a:r>
                <a:rPr lang="en-US" altLang="zh-CN" sz="4400" kern="0" dirty="0">
                  <a:ln w="1270">
                    <a:noFill/>
                  </a:ln>
                  <a:solidFill>
                    <a:prstClr val="white"/>
                  </a:solidFill>
                  <a:latin typeface="微软雅黑" pitchFamily="34" charset="-122"/>
                  <a:ea typeface="微软雅黑" pitchFamily="34" charset="-122"/>
                </a:rPr>
                <a:t>Analysis</a:t>
              </a:r>
              <a:endParaRPr lang="zh-CN" altLang="en-US" sz="4400" kern="0" dirty="0">
                <a:solidFill>
                  <a:prstClr val="white"/>
                </a:solidFill>
                <a:latin typeface="微软雅黑" pitchFamily="34" charset="-122"/>
                <a:ea typeface="微软雅黑" pitchFamily="34" charset="-122"/>
              </a:endParaRPr>
            </a:p>
          </p:txBody>
        </p:sp>
      </p:gr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矩形 2"/>
          <p:cNvSpPr>
            <a:spLocks noChangeArrowheads="1"/>
          </p:cNvSpPr>
          <p:nvPr/>
        </p:nvSpPr>
        <p:spPr bwMode="auto">
          <a:xfrm>
            <a:off x="654398" y="781189"/>
            <a:ext cx="8597675" cy="707886"/>
          </a:xfrm>
          <a:prstGeom prst="rect">
            <a:avLst/>
          </a:prstGeom>
          <a:noFill/>
          <a:ln w="9525">
            <a:noFill/>
            <a:miter lim="800000"/>
            <a:headEnd/>
            <a:tailEnd/>
          </a:ln>
        </p:spPr>
        <p:txBody>
          <a:bodyPr wrap="none">
            <a:spAutoFit/>
          </a:bodyPr>
          <a:lstStyle/>
          <a:p>
            <a:pPr>
              <a:buFont typeface="Arial" pitchFamily="34" charset="0"/>
              <a:buNone/>
              <a:defRPr/>
            </a:pPr>
            <a:r>
              <a:rPr lang="en-US" altLang="zh-CN" sz="4000" dirty="0" smtClean="0">
                <a:solidFill>
                  <a:srgbClr val="12A8BC"/>
                </a:solidFill>
                <a:latin typeface="微软雅黑 Light" panose="020B0502040204020203" pitchFamily="34" charset="-122"/>
                <a:ea typeface="微软雅黑 Light" panose="020B0502040204020203" pitchFamily="34" charset="-122"/>
                <a:sym typeface="Arial" pitchFamily="34" charset="0"/>
              </a:rPr>
              <a:t>73 Statistical</a:t>
            </a:r>
            <a:r>
              <a:rPr lang="en-US" altLang="zh-CN" sz="4000" dirty="0">
                <a:solidFill>
                  <a:srgbClr val="12A8BC"/>
                </a:solidFill>
                <a:latin typeface="微软雅黑 Light" panose="020B0502040204020203" pitchFamily="34" charset="-122"/>
                <a:ea typeface="微软雅黑 Light" panose="020B0502040204020203" pitchFamily="34" charset="-122"/>
                <a:sym typeface="Arial" pitchFamily="34" charset="0"/>
              </a:rPr>
              <a:t> </a:t>
            </a:r>
            <a:r>
              <a:rPr lang="en-US" altLang="zh-CN" sz="4000" dirty="0" smtClean="0">
                <a:solidFill>
                  <a:srgbClr val="12A8BC"/>
                </a:solidFill>
                <a:latin typeface="微软雅黑 Light" panose="020B0502040204020203" pitchFamily="34" charset="-122"/>
                <a:ea typeface="微软雅黑 Light" panose="020B0502040204020203" pitchFamily="34" charset="-122"/>
              </a:rPr>
              <a:t>Filtering Dimensions </a:t>
            </a:r>
            <a:r>
              <a:rPr lang="zh-CN" altLang="en-US" sz="2000" dirty="0" smtClean="0">
                <a:solidFill>
                  <a:srgbClr val="12A8BC"/>
                </a:solidFill>
                <a:latin typeface="微软雅黑 Light" panose="020B0502040204020203" pitchFamily="34" charset="-122"/>
                <a:ea typeface="微软雅黑 Light" panose="020B0502040204020203" pitchFamily="34" charset="-122"/>
                <a:sym typeface="Arial" pitchFamily="34" charset="0"/>
              </a:rPr>
              <a:t> </a:t>
            </a:r>
            <a:endParaRPr lang="zh-CN" altLang="en-US" sz="2000" dirty="0">
              <a:solidFill>
                <a:srgbClr val="12A8BC"/>
              </a:solidFill>
              <a:latin typeface="微软雅黑 Light" panose="020B0502040204020203" pitchFamily="34" charset="-122"/>
              <a:ea typeface="微软雅黑 Light" panose="020B0502040204020203" pitchFamily="34" charset="-122"/>
              <a:sym typeface="Arial" pitchFamily="34" charset="0"/>
            </a:endParaRPr>
          </a:p>
        </p:txBody>
      </p:sp>
      <p:sp>
        <p:nvSpPr>
          <p:cNvPr id="5" name="矩形 4"/>
          <p:cNvSpPr/>
          <p:nvPr/>
        </p:nvSpPr>
        <p:spPr>
          <a:xfrm>
            <a:off x="31750" y="836821"/>
            <a:ext cx="511746" cy="413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600" b="1" dirty="0" smtClean="0">
                <a:latin typeface="微软雅黑 Light" panose="020B0502040204020203" pitchFamily="34" charset="-122"/>
                <a:ea typeface="微软雅黑 Light" panose="020B0502040204020203" pitchFamily="34" charset="-122"/>
              </a:rPr>
              <a:t>1.</a:t>
            </a:r>
            <a:endParaRPr lang="zh-CN" altLang="en-US" sz="1600" b="1" dirty="0">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15" y="1489075"/>
            <a:ext cx="2352675" cy="4037969"/>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760" y="1683742"/>
            <a:ext cx="6589230" cy="381038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1543" y="3073524"/>
            <a:ext cx="6296897" cy="2370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a:stretch>
            <a:fillRect/>
          </a:stretch>
        </p:blipFill>
        <p:spPr>
          <a:xfrm>
            <a:off x="1088306" y="2158209"/>
            <a:ext cx="6888754" cy="267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5"/>
          <a:stretch>
            <a:fillRect/>
          </a:stretch>
        </p:blipFill>
        <p:spPr>
          <a:xfrm>
            <a:off x="3126890" y="1542854"/>
            <a:ext cx="6763100" cy="2947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6198" name="组合 9"/>
          <p:cNvGrpSpPr>
            <a:grpSpLocks/>
          </p:cNvGrpSpPr>
          <p:nvPr/>
        </p:nvGrpSpPr>
        <p:grpSpPr bwMode="auto">
          <a:xfrm>
            <a:off x="471488" y="866917"/>
            <a:ext cx="5545187" cy="614314"/>
            <a:chOff x="412846" y="288973"/>
            <a:chExt cx="4483758" cy="1411835"/>
          </a:xfrm>
        </p:grpSpPr>
        <p:sp>
          <p:nvSpPr>
            <p:cNvPr id="11" name="矩形 10"/>
            <p:cNvSpPr/>
            <p:nvPr/>
          </p:nvSpPr>
          <p:spPr>
            <a:xfrm>
              <a:off x="412846" y="297463"/>
              <a:ext cx="3999342" cy="109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pPr>
              <a:endParaRPr lang="zh-CN" altLang="en-US" sz="2400">
                <a:solidFill>
                  <a:srgbClr val="12A8BC"/>
                </a:solidFill>
                <a:latin typeface="微软雅黑 Light" panose="020B0502040204020203" pitchFamily="34" charset="-122"/>
                <a:ea typeface="微软雅黑 Light" panose="020B0502040204020203" pitchFamily="34" charset="-122"/>
              </a:endParaRPr>
            </a:p>
          </p:txBody>
        </p:sp>
        <p:sp>
          <p:nvSpPr>
            <p:cNvPr id="12" name="直角三角形 11"/>
            <p:cNvSpPr/>
            <p:nvPr/>
          </p:nvSpPr>
          <p:spPr>
            <a:xfrm flipV="1">
              <a:off x="3276716" y="1388666"/>
              <a:ext cx="1135472" cy="312142"/>
            </a:xfrm>
            <a:prstGeom prst="r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pPr>
              <a:endParaRPr lang="zh-CN" altLang="en-US" sz="2400">
                <a:solidFill>
                  <a:srgbClr val="12A8BC"/>
                </a:solidFill>
                <a:latin typeface="微软雅黑 Light" panose="020B0502040204020203" pitchFamily="34" charset="-122"/>
                <a:ea typeface="微软雅黑 Light" panose="020B0502040204020203" pitchFamily="34" charset="-122"/>
              </a:endParaRPr>
            </a:p>
          </p:txBody>
        </p:sp>
        <p:sp>
          <p:nvSpPr>
            <p:cNvPr id="136201" name="文本框 13"/>
            <p:cNvSpPr txBox="1">
              <a:spLocks noChangeArrowheads="1"/>
            </p:cNvSpPr>
            <p:nvPr/>
          </p:nvSpPr>
          <p:spPr bwMode="auto">
            <a:xfrm>
              <a:off x="412846" y="288973"/>
              <a:ext cx="4483758" cy="97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ct val="90000"/>
                </a:lnSpc>
                <a:defRPr sz="2400">
                  <a:solidFill>
                    <a:srgbClr val="12A8BC"/>
                  </a:solidFill>
                  <a:latin typeface="微软雅黑 Light" panose="020B0502040204020203" pitchFamily="34" charset="-122"/>
                  <a:ea typeface="微软雅黑 Light" panose="020B0502040204020203" pitchFamily="34" charset="-122"/>
                </a:defRPr>
              </a:lvl1pPr>
              <a:lvl2pPr marL="742950" indent="-285750"/>
              <a:lvl3pPr marL="1143000" indent="-228600"/>
              <a:lvl4pPr marL="1600200" indent="-228600"/>
              <a:lvl5pPr marL="2057400" indent="-228600"/>
              <a:lvl6pPr marL="2514600" indent="-228600" defTabSz="712788" eaLnBrk="0" fontAlgn="base" hangingPunct="0">
                <a:spcBef>
                  <a:spcPct val="0"/>
                </a:spcBef>
                <a:spcAft>
                  <a:spcPct val="0"/>
                </a:spcAft>
              </a:lvl6pPr>
              <a:lvl7pPr marL="2971800" indent="-228600" defTabSz="712788" eaLnBrk="0" fontAlgn="base" hangingPunct="0">
                <a:spcBef>
                  <a:spcPct val="0"/>
                </a:spcBef>
                <a:spcAft>
                  <a:spcPct val="0"/>
                </a:spcAft>
              </a:lvl7pPr>
              <a:lvl8pPr marL="3429000" indent="-228600" defTabSz="712788" eaLnBrk="0" fontAlgn="base" hangingPunct="0">
                <a:spcBef>
                  <a:spcPct val="0"/>
                </a:spcBef>
                <a:spcAft>
                  <a:spcPct val="0"/>
                </a:spcAft>
              </a:lvl8pPr>
              <a:lvl9pPr marL="3886200" indent="-228600" defTabSz="712788" eaLnBrk="0" fontAlgn="base" hangingPunct="0">
                <a:spcBef>
                  <a:spcPct val="0"/>
                </a:spcBef>
                <a:spcAft>
                  <a:spcPct val="0"/>
                </a:spcAft>
              </a:lvl9pPr>
            </a:lstStyle>
            <a:p>
              <a:r>
                <a:rPr lang="en-US" altLang="zh-CN" dirty="0"/>
                <a:t>40</a:t>
              </a:r>
              <a:r>
                <a:rPr lang="en-US" altLang="zh-CN" dirty="0" smtClean="0"/>
                <a:t>+ statistical analyzing templates</a:t>
              </a:r>
              <a:r>
                <a:rPr lang="zh-CN" altLang="en-US" dirty="0" smtClean="0"/>
                <a:t> </a:t>
              </a:r>
              <a:endParaRPr lang="zh-CN" altLang="en-US" dirty="0"/>
            </a:p>
          </p:txBody>
        </p:sp>
      </p:grpSp>
      <p:sp>
        <p:nvSpPr>
          <p:cNvPr id="13" name="矩形 12"/>
          <p:cNvSpPr/>
          <p:nvPr/>
        </p:nvSpPr>
        <p:spPr>
          <a:xfrm>
            <a:off x="31750" y="836821"/>
            <a:ext cx="511746" cy="413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600" b="1" dirty="0" smtClean="0">
                <a:latin typeface="微软雅黑 Light" panose="020B0502040204020203" pitchFamily="34" charset="-122"/>
                <a:ea typeface="微软雅黑 Light" panose="020B0502040204020203" pitchFamily="34" charset="-122"/>
              </a:rPr>
              <a:t>2.</a:t>
            </a:r>
            <a:endParaRPr lang="zh-CN" altLang="en-US" sz="1600" b="1" dirty="0">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496" y="1510887"/>
            <a:ext cx="9053162" cy="392720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849438"/>
            <a:ext cx="8778875"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15950" y="3433763"/>
            <a:ext cx="2232025" cy="360362"/>
          </a:xfrm>
          <a:prstGeom prst="rect">
            <a:avLst/>
          </a:prstGeom>
          <a:solidFill>
            <a:srgbClr val="12A8BC">
              <a:alpha val="10980"/>
            </a:srgb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sz="1556"/>
          </a:p>
        </p:txBody>
      </p:sp>
      <p:sp>
        <p:nvSpPr>
          <p:cNvPr id="4" name="矩形 3"/>
          <p:cNvSpPr/>
          <p:nvPr/>
        </p:nvSpPr>
        <p:spPr>
          <a:xfrm>
            <a:off x="5008563" y="3433763"/>
            <a:ext cx="2232025" cy="360362"/>
          </a:xfrm>
          <a:prstGeom prst="rect">
            <a:avLst/>
          </a:prstGeom>
          <a:solidFill>
            <a:srgbClr val="12A8BC">
              <a:alpha val="10980"/>
            </a:srgb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sz="1556"/>
          </a:p>
        </p:txBody>
      </p:sp>
      <p:sp>
        <p:nvSpPr>
          <p:cNvPr id="5" name="文本框 7"/>
          <p:cNvSpPr txBox="1"/>
          <p:nvPr/>
        </p:nvSpPr>
        <p:spPr>
          <a:xfrm>
            <a:off x="482600" y="1129308"/>
            <a:ext cx="920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ct val="90000"/>
              </a:lnSpc>
              <a:defRPr sz="2400">
                <a:solidFill>
                  <a:srgbClr val="12A8BC"/>
                </a:solidFill>
                <a:latin typeface="微软雅黑 Light" panose="020B0502040204020203" pitchFamily="34" charset="-122"/>
                <a:ea typeface="微软雅黑 Light" panose="020B0502040204020203" pitchFamily="34"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000" dirty="0" smtClean="0"/>
              <a:t>Use customized labels to do </a:t>
            </a:r>
            <a:r>
              <a:rPr lang="en-US" altLang="zh-CN" sz="2000" dirty="0"/>
              <a:t>Technical </a:t>
            </a:r>
            <a:r>
              <a:rPr lang="en-US" altLang="zh-CN" sz="2000" dirty="0" smtClean="0"/>
              <a:t>Efficiency Matrix Analysis</a:t>
            </a:r>
            <a:endParaRPr lang="zh-CN" altLang="en-US" sz="2000" dirty="0"/>
          </a:p>
        </p:txBody>
      </p:sp>
      <p:sp>
        <p:nvSpPr>
          <p:cNvPr id="6" name="矩形 5"/>
          <p:cNvSpPr/>
          <p:nvPr/>
        </p:nvSpPr>
        <p:spPr>
          <a:xfrm>
            <a:off x="31750" y="1043575"/>
            <a:ext cx="511746" cy="413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600" b="1" dirty="0" smtClean="0">
                <a:latin typeface="微软雅黑 Light" panose="020B0502040204020203" pitchFamily="34" charset="-122"/>
                <a:ea typeface="微软雅黑 Light" panose="020B0502040204020203" pitchFamily="34" charset="-122"/>
              </a:rPr>
              <a:t>3.</a:t>
            </a:r>
            <a:endParaRPr lang="zh-CN" altLang="en-US" sz="1600" b="1"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1505" y="2028790"/>
            <a:ext cx="3818537" cy="3637022"/>
          </a:xfrm>
          <a:prstGeom prst="rect">
            <a:avLst/>
          </a:prstGeom>
          <a:ln>
            <a:noFill/>
          </a:ln>
          <a:effectLst>
            <a:outerShdw blurRad="190500" algn="tl" rotWithShape="0">
              <a:srgbClr val="000000">
                <a:alpha val="70000"/>
              </a:srgbClr>
            </a:outerShdw>
          </a:effectLst>
        </p:spPr>
      </p:pic>
      <p:grpSp>
        <p:nvGrpSpPr>
          <p:cNvPr id="10" name="组合 9"/>
          <p:cNvGrpSpPr/>
          <p:nvPr/>
        </p:nvGrpSpPr>
        <p:grpSpPr>
          <a:xfrm>
            <a:off x="1791810" y="1755960"/>
            <a:ext cx="3810323" cy="3687409"/>
            <a:chOff x="2273362" y="1430691"/>
            <a:chExt cx="3810323" cy="3687409"/>
          </a:xfrm>
        </p:grpSpPr>
        <p:pic>
          <p:nvPicPr>
            <p:cNvPr id="5" name="图片 4"/>
            <p:cNvPicPr>
              <a:picLocks noChangeAspect="1"/>
            </p:cNvPicPr>
            <p:nvPr/>
          </p:nvPicPr>
          <p:blipFill>
            <a:blip r:embed="rId4"/>
            <a:stretch>
              <a:fillRect/>
            </a:stretch>
          </p:blipFill>
          <p:spPr>
            <a:xfrm>
              <a:off x="2273362" y="1430691"/>
              <a:ext cx="3810323" cy="3687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5"/>
            <a:stretch>
              <a:fillRect/>
            </a:stretch>
          </p:blipFill>
          <p:spPr>
            <a:xfrm>
              <a:off x="4721361" y="1434883"/>
              <a:ext cx="1187314" cy="682364"/>
            </a:xfrm>
            <a:prstGeom prst="rect">
              <a:avLst/>
            </a:prstGeom>
          </p:spPr>
        </p:pic>
        <p:pic>
          <p:nvPicPr>
            <p:cNvPr id="9" name="图片 8"/>
            <p:cNvPicPr>
              <a:picLocks noChangeAspect="1"/>
            </p:cNvPicPr>
            <p:nvPr/>
          </p:nvPicPr>
          <p:blipFill>
            <a:blip r:embed="rId6"/>
            <a:stretch>
              <a:fillRect/>
            </a:stretch>
          </p:blipFill>
          <p:spPr>
            <a:xfrm>
              <a:off x="4721361" y="2110317"/>
              <a:ext cx="1128424" cy="233943"/>
            </a:xfrm>
            <a:prstGeom prst="rect">
              <a:avLst/>
            </a:prstGeom>
          </p:spPr>
        </p:pic>
      </p:grpSp>
      <p:pic>
        <p:nvPicPr>
          <p:cNvPr id="11" name="图片 10"/>
          <p:cNvPicPr>
            <a:picLocks noChangeAspect="1"/>
          </p:cNvPicPr>
          <p:nvPr/>
        </p:nvPicPr>
        <p:blipFill>
          <a:blip r:embed="rId7"/>
          <a:stretch>
            <a:fillRect/>
          </a:stretch>
        </p:blipFill>
        <p:spPr>
          <a:xfrm>
            <a:off x="3135783" y="1435415"/>
            <a:ext cx="6243223" cy="3414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8"/>
          <a:stretch>
            <a:fillRect/>
          </a:stretch>
        </p:blipFill>
        <p:spPr>
          <a:xfrm>
            <a:off x="5152008" y="970510"/>
            <a:ext cx="4019780" cy="3937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文本框 2"/>
          <p:cNvSpPr txBox="1"/>
          <p:nvPr/>
        </p:nvSpPr>
        <p:spPr>
          <a:xfrm>
            <a:off x="698428" y="998830"/>
            <a:ext cx="354138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ct val="90000"/>
              </a:lnSpc>
              <a:defRPr sz="2400">
                <a:solidFill>
                  <a:srgbClr val="12A8BC"/>
                </a:solidFill>
                <a:latin typeface="微软雅黑 Light" panose="020B0502040204020203" pitchFamily="34" charset="-122"/>
                <a:ea typeface="微软雅黑 Light" panose="020B0502040204020203" pitchFamily="34" charset="-122"/>
              </a:defRPr>
            </a:lvl1pPr>
            <a:lvl2pPr marL="742950" indent="-285750"/>
            <a:lvl3pPr marL="1143000" indent="-228600"/>
            <a:lvl4pPr marL="1600200" indent="-228600"/>
            <a:lvl5pPr marL="2057400" indent="-228600"/>
            <a:lvl6pPr marL="2514600" indent="-228600" defTabSz="712788" eaLnBrk="0" fontAlgn="base" hangingPunct="0">
              <a:spcBef>
                <a:spcPct val="0"/>
              </a:spcBef>
              <a:spcAft>
                <a:spcPct val="0"/>
              </a:spcAft>
            </a:lvl6pPr>
            <a:lvl7pPr marL="2971800" indent="-228600" defTabSz="712788" eaLnBrk="0" fontAlgn="base" hangingPunct="0">
              <a:spcBef>
                <a:spcPct val="0"/>
              </a:spcBef>
              <a:spcAft>
                <a:spcPct val="0"/>
              </a:spcAft>
            </a:lvl7pPr>
            <a:lvl8pPr marL="3429000" indent="-228600" defTabSz="712788" eaLnBrk="0" fontAlgn="base" hangingPunct="0">
              <a:spcBef>
                <a:spcPct val="0"/>
              </a:spcBef>
              <a:spcAft>
                <a:spcPct val="0"/>
              </a:spcAft>
            </a:lvl8pPr>
            <a:lvl9pPr marL="3886200" indent="-228600" defTabSz="712788" eaLnBrk="0" fontAlgn="base" hangingPunct="0">
              <a:spcBef>
                <a:spcPct val="0"/>
              </a:spcBef>
              <a:spcAft>
                <a:spcPct val="0"/>
              </a:spcAft>
            </a:lvl9pPr>
          </a:lstStyle>
          <a:p>
            <a:r>
              <a:rPr lang="en-US" altLang="zh-CN" dirty="0" smtClean="0"/>
              <a:t>Cluster Analysis</a:t>
            </a:r>
          </a:p>
          <a:p>
            <a:r>
              <a:rPr lang="zh-CN" altLang="en-US" dirty="0" smtClean="0"/>
              <a:t> </a:t>
            </a:r>
            <a:endParaRPr lang="zh-CN" altLang="en-US" dirty="0"/>
          </a:p>
        </p:txBody>
      </p:sp>
      <p:sp>
        <p:nvSpPr>
          <p:cNvPr id="13" name="矩形 12"/>
          <p:cNvSpPr/>
          <p:nvPr/>
        </p:nvSpPr>
        <p:spPr>
          <a:xfrm>
            <a:off x="31750" y="950460"/>
            <a:ext cx="511746" cy="413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600" b="1" dirty="0" smtClean="0">
                <a:latin typeface="微软雅黑 Light" panose="020B0502040204020203" pitchFamily="34" charset="-122"/>
                <a:ea typeface="微软雅黑 Light" panose="020B0502040204020203" pitchFamily="34" charset="-122"/>
              </a:rPr>
              <a:t>4.</a:t>
            </a:r>
            <a:endParaRPr lang="zh-CN" altLang="en-US" sz="1600" b="1"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703736" y="1921396"/>
            <a:ext cx="4655425" cy="2448272"/>
            <a:chOff x="3786229" y="2250296"/>
            <a:chExt cx="4308984" cy="2304256"/>
          </a:xfrm>
          <a:effectLst>
            <a:outerShdw blurRad="63500" sx="102000" sy="102000" algn="ctr" rotWithShape="0">
              <a:prstClr val="black">
                <a:alpha val="40000"/>
              </a:prstClr>
            </a:outerShdw>
          </a:effectLst>
        </p:grpSpPr>
        <p:sp>
          <p:nvSpPr>
            <p:cNvPr id="3" name="矩形 2"/>
            <p:cNvSpPr/>
            <p:nvPr/>
          </p:nvSpPr>
          <p:spPr>
            <a:xfrm>
              <a:off x="3786229" y="2250296"/>
              <a:ext cx="4308984" cy="2304256"/>
            </a:xfrm>
            <a:prstGeom prst="rect">
              <a:avLst/>
            </a:prstGeom>
            <a:solidFill>
              <a:schemeClr val="accent2"/>
            </a:solidFill>
            <a:ln w="3175" cap="flat" cmpd="sng" algn="ctr">
              <a:noFill/>
              <a:prstDash val="solid"/>
            </a:ln>
            <a:effectLst/>
          </p:spPr>
          <p:txBody>
            <a:bodyPr anchor="ctr"/>
            <a:lstStyle/>
            <a:p>
              <a:pPr defTabSz="914400" eaLnBrk="1" fontAlgn="auto" hangingPunct="1">
                <a:spcBef>
                  <a:spcPts val="0"/>
                </a:spcBef>
                <a:spcAft>
                  <a:spcPts val="0"/>
                </a:spcAft>
                <a:defRPr/>
              </a:pPr>
              <a:r>
                <a:rPr lang="zh-CN" altLang="en-US" sz="1800" kern="0" dirty="0">
                  <a:solidFill>
                    <a:prstClr val="white"/>
                  </a:solidFill>
                  <a:latin typeface="Calibri"/>
                </a:rPr>
                <a:t>              </a:t>
              </a: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en-US" altLang="zh-CN" sz="1800" kern="0" dirty="0">
                <a:solidFill>
                  <a:prstClr val="white"/>
                </a:solidFill>
                <a:latin typeface="Calibri"/>
              </a:endParaRPr>
            </a:p>
            <a:p>
              <a:pPr defTabSz="914400" eaLnBrk="1" fontAlgn="auto" hangingPunct="1">
                <a:spcBef>
                  <a:spcPts val="0"/>
                </a:spcBef>
                <a:spcAft>
                  <a:spcPts val="0"/>
                </a:spcAft>
                <a:defRPr/>
              </a:pPr>
              <a:endParaRPr lang="zh-CN" altLang="en-US" sz="1800" kern="0" dirty="0">
                <a:solidFill>
                  <a:prstClr val="white"/>
                </a:solidFill>
                <a:latin typeface="Calibri"/>
              </a:endParaRPr>
            </a:p>
          </p:txBody>
        </p:sp>
        <p:sp>
          <p:nvSpPr>
            <p:cNvPr id="4" name="TextBox 19"/>
            <p:cNvSpPr txBox="1"/>
            <p:nvPr/>
          </p:nvSpPr>
          <p:spPr>
            <a:xfrm>
              <a:off x="3941238" y="2250296"/>
              <a:ext cx="3998964" cy="1506295"/>
            </a:xfrm>
            <a:prstGeom prst="rect">
              <a:avLst/>
            </a:prstGeom>
            <a:noFill/>
          </p:spPr>
          <p:txBody>
            <a:bodyPr>
              <a:spAutoFit/>
            </a:bodyPr>
            <a:lstStyle/>
            <a:p>
              <a:pPr algn="ctr" eaLnBrk="1" hangingPunct="1">
                <a:defRPr/>
              </a:pPr>
              <a:r>
                <a:rPr lang="en-US" altLang="zh-CN" sz="5400" kern="0" dirty="0" smtClean="0">
                  <a:ln w="1270">
                    <a:noFill/>
                  </a:ln>
                  <a:solidFill>
                    <a:prstClr val="white"/>
                  </a:solidFill>
                  <a:latin typeface="微软雅黑" pitchFamily="34" charset="-122"/>
                  <a:ea typeface="微软雅黑" pitchFamily="34" charset="-122"/>
                </a:rPr>
                <a:t> </a:t>
              </a:r>
              <a:endParaRPr lang="en-US" altLang="zh-CN" sz="5400" kern="0" dirty="0">
                <a:ln w="1270">
                  <a:noFill/>
                </a:ln>
                <a:solidFill>
                  <a:prstClr val="white"/>
                </a:solidFill>
                <a:latin typeface="微软雅黑" pitchFamily="34" charset="-122"/>
                <a:ea typeface="微软雅黑" pitchFamily="34" charset="-122"/>
              </a:endParaRPr>
            </a:p>
            <a:p>
              <a:pPr algn="ctr" eaLnBrk="1" hangingPunct="1">
                <a:defRPr/>
              </a:pPr>
              <a:r>
                <a:rPr lang="en-US" altLang="zh-CN" sz="4400" kern="0" dirty="0">
                  <a:solidFill>
                    <a:prstClr val="white"/>
                  </a:solidFill>
                  <a:latin typeface="微软雅黑" pitchFamily="34" charset="-122"/>
                  <a:ea typeface="微软雅黑" pitchFamily="34" charset="-122"/>
                </a:rPr>
                <a:t>Monitor</a:t>
              </a:r>
              <a:endParaRPr lang="zh-CN" altLang="en-US" sz="4400" kern="0" dirty="0">
                <a:solidFill>
                  <a:prstClr val="white"/>
                </a:solidFill>
                <a:latin typeface="微软雅黑" pitchFamily="34" charset="-122"/>
                <a:ea typeface="微软雅黑" pitchFamily="34" charset="-122"/>
              </a:endParaRP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120775" y="1966913"/>
            <a:ext cx="725488" cy="89693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11338" y="1944688"/>
            <a:ext cx="71437" cy="7302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5" name="椭圆 4"/>
          <p:cNvSpPr/>
          <p:nvPr/>
        </p:nvSpPr>
        <p:spPr>
          <a:xfrm>
            <a:off x="1912938" y="3224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6" name="椭圆 5"/>
          <p:cNvSpPr/>
          <p:nvPr/>
        </p:nvSpPr>
        <p:spPr>
          <a:xfrm>
            <a:off x="1624013" y="3732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7" name="椭圆 6"/>
          <p:cNvSpPr/>
          <p:nvPr/>
        </p:nvSpPr>
        <p:spPr>
          <a:xfrm>
            <a:off x="1066800" y="2863850"/>
            <a:ext cx="71438"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cxnSp>
        <p:nvCxnSpPr>
          <p:cNvPr id="8" name="直接连接符 7"/>
          <p:cNvCxnSpPr>
            <a:stCxn id="7" idx="5"/>
            <a:endCxn id="5" idx="1"/>
          </p:cNvCxnSpPr>
          <p:nvPr/>
        </p:nvCxnSpPr>
        <p:spPr>
          <a:xfrm>
            <a:off x="1128713" y="2925763"/>
            <a:ext cx="793750" cy="3079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a:endCxn id="6" idx="7"/>
          </p:cNvCxnSpPr>
          <p:nvPr/>
        </p:nvCxnSpPr>
        <p:spPr>
          <a:xfrm flipH="1">
            <a:off x="1685925" y="3284538"/>
            <a:ext cx="236538" cy="4587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7" idx="5"/>
            <a:endCxn id="6" idx="1"/>
          </p:cNvCxnSpPr>
          <p:nvPr/>
        </p:nvCxnSpPr>
        <p:spPr>
          <a:xfrm>
            <a:off x="1128713" y="2925763"/>
            <a:ext cx="506412" cy="81756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7"/>
            <a:endCxn id="6" idx="3"/>
          </p:cNvCxnSpPr>
          <p:nvPr/>
        </p:nvCxnSpPr>
        <p:spPr>
          <a:xfrm flipV="1">
            <a:off x="1022350" y="3794125"/>
            <a:ext cx="612775" cy="8794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60438" y="4664075"/>
            <a:ext cx="71437"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13" name="椭圆 12"/>
          <p:cNvSpPr/>
          <p:nvPr/>
        </p:nvSpPr>
        <p:spPr>
          <a:xfrm>
            <a:off x="2709863" y="4929188"/>
            <a:ext cx="73025"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cxnSp>
        <p:nvCxnSpPr>
          <p:cNvPr id="14" name="直接连接符 13"/>
          <p:cNvCxnSpPr>
            <a:stCxn id="15" idx="0"/>
            <a:endCxn id="13" idx="3"/>
          </p:cNvCxnSpPr>
          <p:nvPr/>
        </p:nvCxnSpPr>
        <p:spPr>
          <a:xfrm flipV="1">
            <a:off x="2432050" y="4991100"/>
            <a:ext cx="288925" cy="64770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395538" y="56388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cxnSp>
        <p:nvCxnSpPr>
          <p:cNvPr id="16" name="直接连接符 15"/>
          <p:cNvCxnSpPr>
            <a:stCxn id="13" idx="2"/>
          </p:cNvCxnSpPr>
          <p:nvPr/>
        </p:nvCxnSpPr>
        <p:spPr>
          <a:xfrm flipH="1">
            <a:off x="2127250" y="4965700"/>
            <a:ext cx="582613" cy="34925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068513" y="53086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18" name="椭圆 17"/>
          <p:cNvSpPr/>
          <p:nvPr/>
        </p:nvSpPr>
        <p:spPr>
          <a:xfrm>
            <a:off x="204788" y="1125538"/>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sp>
        <p:nvSpPr>
          <p:cNvPr id="19" name="椭圆 18"/>
          <p:cNvSpPr/>
          <p:nvPr/>
        </p:nvSpPr>
        <p:spPr>
          <a:xfrm>
            <a:off x="-61913" y="847725"/>
            <a:ext cx="73026"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a:latin typeface="+mj-ea"/>
              <a:ea typeface="+mj-ea"/>
            </a:endParaRPr>
          </a:p>
        </p:txBody>
      </p:sp>
      <p:cxnSp>
        <p:nvCxnSpPr>
          <p:cNvPr id="20" name="直接连接符 19"/>
          <p:cNvCxnSpPr>
            <a:stCxn id="19" idx="5"/>
            <a:endCxn id="18" idx="1"/>
          </p:cNvCxnSpPr>
          <p:nvPr/>
        </p:nvCxnSpPr>
        <p:spPr>
          <a:xfrm>
            <a:off x="0" y="909638"/>
            <a:ext cx="214313" cy="22542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25621" name="矩形 4"/>
          <p:cNvSpPr>
            <a:spLocks noChangeArrowheads="1"/>
          </p:cNvSpPr>
          <p:nvPr/>
        </p:nvSpPr>
        <p:spPr bwMode="auto">
          <a:xfrm>
            <a:off x="5563130" y="1125538"/>
            <a:ext cx="1396536" cy="707886"/>
          </a:xfrm>
          <a:prstGeom prst="rect">
            <a:avLst/>
          </a:prstGeom>
          <a:noFill/>
          <a:ln>
            <a:noFill/>
          </a:ln>
          <a:extLst/>
        </p:spPr>
        <p:txBody>
          <a:bodyPr wrap="none">
            <a:spAutoFit/>
          </a:bodyPr>
          <a:lstStyle/>
          <a:p>
            <a:pPr>
              <a:buFont typeface="Arial" pitchFamily="34" charset="0"/>
              <a:buNone/>
              <a:defRPr/>
            </a:pPr>
            <a:r>
              <a:rPr lang="en-US" altLang="zh-CN" sz="4000" b="1" dirty="0">
                <a:solidFill>
                  <a:srgbClr val="12A8BC"/>
                </a:solidFill>
                <a:latin typeface="+mj-ea"/>
                <a:ea typeface="+mj-ea"/>
                <a:cs typeface="微软雅黑 Light"/>
              </a:rPr>
              <a:t>Data</a:t>
            </a:r>
            <a:endParaRPr lang="zh-CN" altLang="en-US" sz="4000" b="1" dirty="0">
              <a:solidFill>
                <a:srgbClr val="12A8BC"/>
              </a:solidFill>
              <a:latin typeface="+mj-ea"/>
              <a:ea typeface="+mj-ea"/>
              <a:cs typeface="微软雅黑 Light"/>
            </a:endParaRPr>
          </a:p>
        </p:txBody>
      </p:sp>
      <p:sp>
        <p:nvSpPr>
          <p:cNvPr id="25623" name="矩形 4"/>
          <p:cNvSpPr>
            <a:spLocks noChangeArrowheads="1"/>
          </p:cNvSpPr>
          <p:nvPr/>
        </p:nvSpPr>
        <p:spPr bwMode="auto">
          <a:xfrm>
            <a:off x="5563130" y="2497138"/>
            <a:ext cx="2686954" cy="707886"/>
          </a:xfrm>
          <a:prstGeom prst="rect">
            <a:avLst/>
          </a:prstGeom>
          <a:noFill/>
          <a:ln>
            <a:noFill/>
          </a:ln>
          <a:extLst/>
        </p:spPr>
        <p:txBody>
          <a:bodyPr wrap="none">
            <a:spAutoFit/>
          </a:bodyPr>
          <a:lstStyle/>
          <a:p>
            <a:pPr>
              <a:buFont typeface="Arial" pitchFamily="34" charset="0"/>
              <a:buNone/>
              <a:defRPr/>
            </a:pPr>
            <a:r>
              <a:rPr lang="en-US" altLang="zh-CN" sz="4000" b="1" dirty="0" smtClean="0">
                <a:solidFill>
                  <a:srgbClr val="12A8BC"/>
                </a:solidFill>
                <a:latin typeface="+mj-ea"/>
                <a:ea typeface="+mj-ea"/>
              </a:rPr>
              <a:t>Functions</a:t>
            </a:r>
            <a:endParaRPr lang="zh-CN" altLang="en-US" sz="4000" b="1" dirty="0">
              <a:solidFill>
                <a:srgbClr val="12A8BC"/>
              </a:solidFill>
              <a:latin typeface="+mj-ea"/>
              <a:ea typeface="+mj-ea"/>
            </a:endParaRPr>
          </a:p>
        </p:txBody>
      </p:sp>
      <p:sp>
        <p:nvSpPr>
          <p:cNvPr id="25625" name="矩形 4"/>
          <p:cNvSpPr>
            <a:spLocks noChangeArrowheads="1"/>
          </p:cNvSpPr>
          <p:nvPr/>
        </p:nvSpPr>
        <p:spPr bwMode="auto">
          <a:xfrm>
            <a:off x="5614228" y="3856038"/>
            <a:ext cx="1589218" cy="707886"/>
          </a:xfrm>
          <a:prstGeom prst="rect">
            <a:avLst/>
          </a:prstGeom>
          <a:noFill/>
          <a:ln>
            <a:noFill/>
          </a:ln>
          <a:extLst/>
        </p:spPr>
        <p:txBody>
          <a:bodyPr wrap="none">
            <a:spAutoFit/>
          </a:bodyPr>
          <a:lstStyle/>
          <a:p>
            <a:pPr>
              <a:buFont typeface="Arial" pitchFamily="34" charset="0"/>
              <a:buNone/>
              <a:defRPr/>
            </a:pPr>
            <a:r>
              <a:rPr lang="en-US" altLang="zh-CN" sz="4000" b="1" dirty="0">
                <a:solidFill>
                  <a:srgbClr val="12A8BC"/>
                </a:solidFill>
                <a:latin typeface="+mj-ea"/>
                <a:ea typeface="+mj-ea"/>
                <a:cs typeface="微软雅黑 Light"/>
              </a:rPr>
              <a:t>Value</a:t>
            </a:r>
          </a:p>
        </p:txBody>
      </p:sp>
    </p:spTree>
    <p:extLst>
      <p:ext uri="{BB962C8B-B14F-4D97-AF65-F5344CB8AC3E}">
        <p14:creationId xmlns:p14="http://schemas.microsoft.com/office/powerpoint/2010/main" val="204176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7"/>
          <p:cNvSpPr txBox="1"/>
          <p:nvPr/>
        </p:nvSpPr>
        <p:spPr>
          <a:xfrm>
            <a:off x="615504" y="1057275"/>
            <a:ext cx="8568952" cy="4318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1" hangingPunct="1">
              <a:defRPr/>
            </a:pPr>
            <a:r>
              <a:rPr lang="en-US" altLang="zh-CN" sz="2400" dirty="0" smtClean="0">
                <a:solidFill>
                  <a:schemeClr val="accent2"/>
                </a:solidFill>
                <a:latin typeface="微软雅黑 Light" panose="020B0502040204020203" pitchFamily="34" charset="-122"/>
                <a:ea typeface="微软雅黑 Light" panose="020B0502040204020203" pitchFamily="34" charset="-122"/>
              </a:rPr>
              <a:t>Latest hits of search strategies / </a:t>
            </a:r>
            <a:r>
              <a:rPr lang="en-US" altLang="zh-CN" sz="2800" dirty="0" smtClean="0">
                <a:solidFill>
                  <a:schemeClr val="accent2"/>
                </a:solidFill>
                <a:latin typeface="微软雅黑 Light" panose="020B0502040204020203" pitchFamily="34" charset="-122"/>
                <a:ea typeface="微软雅黑 Light" panose="020B0502040204020203" pitchFamily="34" charset="-122"/>
              </a:rPr>
              <a:t>updates </a:t>
            </a:r>
            <a:r>
              <a:rPr lang="en-US" altLang="zh-CN" sz="2800" dirty="0">
                <a:solidFill>
                  <a:schemeClr val="accent2"/>
                </a:solidFill>
                <a:latin typeface="微软雅黑 Light" panose="020B0502040204020203" pitchFamily="34" charset="-122"/>
                <a:ea typeface="微软雅黑 Light" panose="020B0502040204020203" pitchFamily="34" charset="-122"/>
              </a:rPr>
              <a:t>of patents</a:t>
            </a:r>
            <a:r>
              <a:rPr lang="zh-CN" altLang="en-US" sz="2800" dirty="0">
                <a:solidFill>
                  <a:schemeClr val="accent2"/>
                </a:solidFill>
                <a:latin typeface="微软雅黑 Light" panose="020B0502040204020203" pitchFamily="34" charset="-122"/>
                <a:ea typeface="微软雅黑 Light" panose="020B0502040204020203" pitchFamily="34" charset="-122"/>
              </a:rPr>
              <a:t> </a:t>
            </a:r>
            <a:endParaRPr lang="zh-CN" altLang="en-US" sz="3200" dirty="0">
              <a:solidFill>
                <a:schemeClr val="tx1"/>
              </a:solidFill>
              <a:latin typeface="微软雅黑 Light" panose="020B0502040204020203" pitchFamily="34" charset="-122"/>
              <a:ea typeface="微软雅黑 Light" panose="020B0502040204020203" pitchFamily="34" charset="-122"/>
            </a:endParaRPr>
          </a:p>
          <a:p>
            <a:pPr eaLnBrk="1" hangingPunct="1">
              <a:defRPr/>
            </a:pPr>
            <a:endParaRPr lang="zh-CN" altLang="en-US" sz="2444" dirty="0">
              <a:solidFill>
                <a:schemeClr val="tx1"/>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88" y="1489348"/>
            <a:ext cx="9145016" cy="384906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120775" y="1966913"/>
            <a:ext cx="725488" cy="89693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11338" y="1944688"/>
            <a:ext cx="71437" cy="73025"/>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5" name="椭圆 4"/>
          <p:cNvSpPr/>
          <p:nvPr/>
        </p:nvSpPr>
        <p:spPr>
          <a:xfrm>
            <a:off x="1912938" y="3224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6" name="椭圆 5"/>
          <p:cNvSpPr/>
          <p:nvPr/>
        </p:nvSpPr>
        <p:spPr>
          <a:xfrm>
            <a:off x="1624013" y="3732213"/>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7" name="椭圆 6"/>
          <p:cNvSpPr/>
          <p:nvPr/>
        </p:nvSpPr>
        <p:spPr>
          <a:xfrm>
            <a:off x="1066800" y="2863850"/>
            <a:ext cx="71438"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8" name="直接连接符 7"/>
          <p:cNvCxnSpPr>
            <a:stCxn id="7" idx="5"/>
            <a:endCxn id="5" idx="1"/>
          </p:cNvCxnSpPr>
          <p:nvPr/>
        </p:nvCxnSpPr>
        <p:spPr>
          <a:xfrm>
            <a:off x="1128713" y="2925763"/>
            <a:ext cx="793750" cy="3079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a:endCxn id="6" idx="7"/>
          </p:cNvCxnSpPr>
          <p:nvPr/>
        </p:nvCxnSpPr>
        <p:spPr>
          <a:xfrm flipH="1">
            <a:off x="1685925" y="3284538"/>
            <a:ext cx="236538" cy="458787"/>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7" idx="5"/>
            <a:endCxn id="6" idx="1"/>
          </p:cNvCxnSpPr>
          <p:nvPr/>
        </p:nvCxnSpPr>
        <p:spPr>
          <a:xfrm>
            <a:off x="1128713" y="2925763"/>
            <a:ext cx="506412" cy="81756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7"/>
            <a:endCxn id="6" idx="3"/>
          </p:cNvCxnSpPr>
          <p:nvPr/>
        </p:nvCxnSpPr>
        <p:spPr>
          <a:xfrm flipV="1">
            <a:off x="1022350" y="3794125"/>
            <a:ext cx="612775" cy="87947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60438" y="4664075"/>
            <a:ext cx="71437"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3" name="椭圆 12"/>
          <p:cNvSpPr/>
          <p:nvPr/>
        </p:nvSpPr>
        <p:spPr>
          <a:xfrm>
            <a:off x="2709863" y="4929188"/>
            <a:ext cx="73025"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14" name="直接连接符 13"/>
          <p:cNvCxnSpPr>
            <a:stCxn id="15" idx="0"/>
            <a:endCxn id="13" idx="3"/>
          </p:cNvCxnSpPr>
          <p:nvPr/>
        </p:nvCxnSpPr>
        <p:spPr>
          <a:xfrm flipV="1">
            <a:off x="2432050" y="4991100"/>
            <a:ext cx="288925" cy="64770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395538" y="56388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16" name="直接连接符 15"/>
          <p:cNvCxnSpPr>
            <a:stCxn id="13" idx="2"/>
          </p:cNvCxnSpPr>
          <p:nvPr/>
        </p:nvCxnSpPr>
        <p:spPr>
          <a:xfrm flipH="1">
            <a:off x="2127250" y="4965700"/>
            <a:ext cx="582613" cy="34925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068513" y="5308600"/>
            <a:ext cx="73025"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8" name="椭圆 17"/>
          <p:cNvSpPr/>
          <p:nvPr/>
        </p:nvSpPr>
        <p:spPr>
          <a:xfrm>
            <a:off x="204788" y="1125538"/>
            <a:ext cx="71437" cy="71437"/>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19" name="椭圆 18"/>
          <p:cNvSpPr/>
          <p:nvPr/>
        </p:nvSpPr>
        <p:spPr>
          <a:xfrm>
            <a:off x="-61913" y="847725"/>
            <a:ext cx="73026" cy="71438"/>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20" name="直接连接符 19"/>
          <p:cNvCxnSpPr>
            <a:stCxn id="19" idx="5"/>
            <a:endCxn id="18" idx="1"/>
          </p:cNvCxnSpPr>
          <p:nvPr/>
        </p:nvCxnSpPr>
        <p:spPr>
          <a:xfrm>
            <a:off x="0" y="909638"/>
            <a:ext cx="214313" cy="22542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sp>
        <p:nvSpPr>
          <p:cNvPr id="21" name="文本框 2"/>
          <p:cNvSpPr txBox="1">
            <a:spLocks noChangeArrowheads="1"/>
          </p:cNvSpPr>
          <p:nvPr/>
        </p:nvSpPr>
        <p:spPr bwMode="auto">
          <a:xfrm>
            <a:off x="4287838" y="1146175"/>
            <a:ext cx="1127125" cy="584200"/>
          </a:xfrm>
          <a:prstGeom prst="rect">
            <a:avLst/>
          </a:prstGeom>
          <a:noFill/>
          <a:ln>
            <a:noFill/>
          </a:ln>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buFont typeface="Arial" panose="020B0604020202020204" pitchFamily="34" charset="0"/>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3200" dirty="0">
                <a:solidFill>
                  <a:schemeClr val="tx1">
                    <a:lumMod val="65000"/>
                    <a:lumOff val="35000"/>
                  </a:schemeClr>
                </a:solidFill>
                <a:latin typeface="微软雅黑 Light" panose="020B0502040204020203" pitchFamily="34" charset="-122"/>
                <a:ea typeface="微软雅黑 Light" panose="020B0502040204020203" pitchFamily="34" charset="-122"/>
              </a:rPr>
              <a:t>数 据</a:t>
            </a:r>
          </a:p>
        </p:txBody>
      </p:sp>
      <p:sp>
        <p:nvSpPr>
          <p:cNvPr id="146453" name="矩形 4"/>
          <p:cNvSpPr>
            <a:spLocks noChangeArrowheads="1"/>
          </p:cNvSpPr>
          <p:nvPr/>
        </p:nvSpPr>
        <p:spPr bwMode="auto">
          <a:xfrm>
            <a:off x="5370513" y="1319213"/>
            <a:ext cx="72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dirty="0">
                <a:solidFill>
                  <a:srgbClr val="12A8BC"/>
                </a:solidFill>
                <a:latin typeface="微软雅黑 Light" panose="020B0502040204020203" pitchFamily="34" charset="-122"/>
                <a:ea typeface="微软雅黑 Light" panose="020B0502040204020203" pitchFamily="34" charset="-122"/>
              </a:rPr>
              <a:t>Data</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sp>
        <p:nvSpPr>
          <p:cNvPr id="25" name="文本框 2"/>
          <p:cNvSpPr txBox="1">
            <a:spLocks noChangeArrowheads="1"/>
          </p:cNvSpPr>
          <p:nvPr/>
        </p:nvSpPr>
        <p:spPr bwMode="auto">
          <a:xfrm>
            <a:off x="4287838" y="3859213"/>
            <a:ext cx="1127125" cy="585787"/>
          </a:xfrm>
          <a:prstGeom prst="rect">
            <a:avLst/>
          </a:prstGeom>
          <a:noFill/>
          <a:ln>
            <a:noFill/>
          </a:ln>
          <a:extLst/>
        </p:spPr>
        <p:txBody>
          <a:bodyPr wrap="none">
            <a:spAutoFit/>
          </a:bodyPr>
          <a:lstStyle>
            <a:defPPr>
              <a:defRPr lang="zh-CN"/>
            </a:defPPr>
            <a:lvl1pPr eaLnBrk="1" hangingPunct="1">
              <a:defRPr sz="4400">
                <a:solidFill>
                  <a:srgbClr val="12A8BC"/>
                </a:solidFill>
                <a:latin typeface="微软雅黑 Light" panose="020B0502040204020203" pitchFamily="34" charset="-122"/>
                <a:ea typeface="微软雅黑 Light" panose="020B0502040204020203" pitchFamily="34" charset="-122"/>
              </a:defRPr>
            </a:lvl1pPr>
            <a:lvl2pPr marL="742950" indent="-285750"/>
            <a:lvl3pPr marL="1143000" indent="-228600"/>
            <a:lvl4pPr marL="1600200" indent="-228600"/>
            <a:lvl5pPr marL="2057400" indent="-228600"/>
            <a:lvl6pPr marL="2514600" indent="-228600" defTabSz="712788" eaLnBrk="0" fontAlgn="base" hangingPunct="0">
              <a:spcBef>
                <a:spcPct val="0"/>
              </a:spcBef>
              <a:spcAft>
                <a:spcPct val="0"/>
              </a:spcAft>
              <a:buFont typeface="Arial" panose="020B0604020202020204" pitchFamily="34" charset="0"/>
            </a:lvl6pPr>
            <a:lvl7pPr marL="2971800" indent="-228600" defTabSz="712788" eaLnBrk="0" fontAlgn="base" hangingPunct="0">
              <a:spcBef>
                <a:spcPct val="0"/>
              </a:spcBef>
              <a:spcAft>
                <a:spcPct val="0"/>
              </a:spcAft>
              <a:buFont typeface="Arial" panose="020B0604020202020204" pitchFamily="34" charset="0"/>
            </a:lvl7pPr>
            <a:lvl8pPr marL="3429000" indent="-228600" defTabSz="712788" eaLnBrk="0" fontAlgn="base" hangingPunct="0">
              <a:spcBef>
                <a:spcPct val="0"/>
              </a:spcBef>
              <a:spcAft>
                <a:spcPct val="0"/>
              </a:spcAft>
              <a:buFont typeface="Arial" panose="020B0604020202020204" pitchFamily="34" charset="0"/>
            </a:lvl8pPr>
            <a:lvl9pPr marL="3886200" indent="-228600" defTabSz="712788" eaLnBrk="0" fontAlgn="base" hangingPunct="0">
              <a:spcBef>
                <a:spcPct val="0"/>
              </a:spcBef>
              <a:spcAft>
                <a:spcPct val="0"/>
              </a:spcAft>
              <a:buFont typeface="Arial" panose="020B0604020202020204" pitchFamily="34" charset="0"/>
            </a:lvl9pPr>
          </a:lstStyle>
          <a:p>
            <a:pPr>
              <a:buFont typeface="Arial" panose="020B0604020202020204" pitchFamily="34" charset="0"/>
              <a:buNone/>
              <a:defRPr/>
            </a:pPr>
            <a:r>
              <a:rPr lang="zh-CN" altLang="en-US" sz="3200" dirty="0">
                <a:solidFill>
                  <a:schemeClr val="tx1">
                    <a:lumMod val="65000"/>
                    <a:lumOff val="35000"/>
                  </a:schemeClr>
                </a:solidFill>
              </a:rPr>
              <a:t>价 值</a:t>
            </a:r>
          </a:p>
        </p:txBody>
      </p:sp>
      <p:sp>
        <p:nvSpPr>
          <p:cNvPr id="146455" name="矩形 4"/>
          <p:cNvSpPr>
            <a:spLocks noChangeArrowheads="1"/>
          </p:cNvSpPr>
          <p:nvPr/>
        </p:nvSpPr>
        <p:spPr bwMode="auto">
          <a:xfrm>
            <a:off x="5370513" y="3859213"/>
            <a:ext cx="2589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200" b="1" dirty="0">
                <a:solidFill>
                  <a:srgbClr val="12A8BC"/>
                </a:solidFill>
                <a:latin typeface="微软雅黑 Light" panose="020B0502040204020203" pitchFamily="34" charset="-122"/>
                <a:ea typeface="微软雅黑 Light" panose="020B0502040204020203" pitchFamily="34" charset="-122"/>
              </a:rPr>
              <a:t>Value</a:t>
            </a:r>
          </a:p>
        </p:txBody>
      </p:sp>
      <p:sp>
        <p:nvSpPr>
          <p:cNvPr id="28" name="文本框 2"/>
          <p:cNvSpPr txBox="1">
            <a:spLocks noChangeArrowheads="1"/>
          </p:cNvSpPr>
          <p:nvPr/>
        </p:nvSpPr>
        <p:spPr bwMode="auto">
          <a:xfrm>
            <a:off x="4287838" y="2561332"/>
            <a:ext cx="1127125" cy="584200"/>
          </a:xfrm>
          <a:prstGeom prst="rect">
            <a:avLst/>
          </a:prstGeom>
          <a:noFill/>
          <a:ln>
            <a:noFill/>
          </a:ln>
          <a:extLst/>
        </p:spPr>
        <p:txBody>
          <a:bodyPr wrap="none">
            <a:spAutoFit/>
          </a:bodyPr>
          <a:lstStyle>
            <a:defPPr>
              <a:defRPr lang="zh-CN"/>
            </a:defPPr>
            <a:lvl1pPr eaLnBrk="1" hangingPunct="1">
              <a:buFont typeface="Arial" panose="020B0604020202020204" pitchFamily="34" charset="0"/>
              <a:buNone/>
              <a:defRPr sz="3200">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742950" indent="-285750"/>
            <a:lvl3pPr marL="1143000" indent="-228600"/>
            <a:lvl4pPr marL="1600200" indent="-228600"/>
            <a:lvl5pPr marL="2057400" indent="-228600"/>
            <a:lvl6pPr marL="2514600" indent="-228600" defTabSz="712788" eaLnBrk="0" fontAlgn="base" hangingPunct="0">
              <a:spcBef>
                <a:spcPct val="0"/>
              </a:spcBef>
              <a:spcAft>
                <a:spcPct val="0"/>
              </a:spcAft>
              <a:buFont typeface="Arial" panose="020B0604020202020204" pitchFamily="34" charset="0"/>
            </a:lvl6pPr>
            <a:lvl7pPr marL="2971800" indent="-228600" defTabSz="712788" eaLnBrk="0" fontAlgn="base" hangingPunct="0">
              <a:spcBef>
                <a:spcPct val="0"/>
              </a:spcBef>
              <a:spcAft>
                <a:spcPct val="0"/>
              </a:spcAft>
              <a:buFont typeface="Arial" panose="020B0604020202020204" pitchFamily="34" charset="0"/>
            </a:lvl7pPr>
            <a:lvl8pPr marL="3429000" indent="-228600" defTabSz="712788" eaLnBrk="0" fontAlgn="base" hangingPunct="0">
              <a:spcBef>
                <a:spcPct val="0"/>
              </a:spcBef>
              <a:spcAft>
                <a:spcPct val="0"/>
              </a:spcAft>
              <a:buFont typeface="Arial" panose="020B0604020202020204" pitchFamily="34" charset="0"/>
            </a:lvl8pPr>
            <a:lvl9pPr marL="3886200" indent="-228600" defTabSz="712788" eaLnBrk="0" fontAlgn="base" hangingPunct="0">
              <a:spcBef>
                <a:spcPct val="0"/>
              </a:spcBef>
              <a:spcAft>
                <a:spcPct val="0"/>
              </a:spcAft>
              <a:buFont typeface="Arial" panose="020B0604020202020204" pitchFamily="34" charset="0"/>
            </a:lvl9pPr>
          </a:lstStyle>
          <a:p>
            <a:r>
              <a:rPr lang="zh-CN" altLang="en-US" dirty="0"/>
              <a:t>功 能</a:t>
            </a:r>
          </a:p>
        </p:txBody>
      </p:sp>
      <p:sp>
        <p:nvSpPr>
          <p:cNvPr id="29" name="矩形 28"/>
          <p:cNvSpPr>
            <a:spLocks noChangeArrowheads="1"/>
          </p:cNvSpPr>
          <p:nvPr/>
        </p:nvSpPr>
        <p:spPr bwMode="auto">
          <a:xfrm>
            <a:off x="5370513" y="2711131"/>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dirty="0">
                <a:solidFill>
                  <a:srgbClr val="12A8BC"/>
                </a:solidFill>
                <a:latin typeface="微软雅黑 Light" panose="020B0502040204020203" pitchFamily="34" charset="-122"/>
                <a:ea typeface="微软雅黑 Light" panose="020B0502040204020203" pitchFamily="34" charset="-122"/>
              </a:rPr>
              <a:t>Features </a:t>
            </a:r>
            <a:endParaRPr lang="zh-CN" altLang="en-US" sz="2000" dirty="0">
              <a:solidFill>
                <a:srgbClr val="12A8BC"/>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3651250" y="973399"/>
            <a:ext cx="3527425" cy="2322251"/>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bwMode="auto">
          <a:xfrm>
            <a:off x="1763454" y="2802632"/>
            <a:ext cx="7839645" cy="1323632"/>
          </a:xfrm>
          <a:prstGeom prst="rect">
            <a:avLst/>
          </a:prstGeom>
          <a:noFill/>
        </p:spPr>
        <p:txBody>
          <a:bodyPr wrap="square">
            <a:spAutoFit/>
          </a:bodyPr>
          <a:lstStyle>
            <a:defPPr>
              <a:defRPr lang="zh-CN"/>
            </a:defPPr>
            <a:lvl1pPr algn="ctr">
              <a:defRPr sz="2667" kern="2100" spc="375">
                <a:solidFill>
                  <a:schemeClr val="tx1">
                    <a:lumMod val="75000"/>
                    <a:lumOff val="25000"/>
                  </a:schemeClr>
                </a:solidFill>
                <a:latin typeface="GillSans-Light" panose="020B0400000000000000" pitchFamily="34" charset="0"/>
                <a:ea typeface="方正细等线_GBK" panose="03000509000000000000" pitchFamily="65" charset="-122"/>
              </a:defRPr>
            </a:lvl1pPr>
          </a:lstStyle>
          <a:p>
            <a:pPr>
              <a:defRPr/>
            </a:pP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Quick Focus on </a:t>
            </a: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significant </a:t>
            </a: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patents </a:t>
            </a: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of</a:t>
            </a:r>
            <a:endPar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a:defRPr/>
            </a:pPr>
            <a:r>
              <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rPr>
              <a:t>Soybean Milk Maker</a:t>
            </a:r>
          </a:p>
        </p:txBody>
      </p:sp>
      <p:sp>
        <p:nvSpPr>
          <p:cNvPr id="148483" name="文本框 3"/>
          <p:cNvSpPr txBox="1">
            <a:spLocks noChangeArrowheads="1"/>
          </p:cNvSpPr>
          <p:nvPr/>
        </p:nvSpPr>
        <p:spPr bwMode="auto">
          <a:xfrm>
            <a:off x="1467861" y="1503363"/>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Patent Value Ranking</a:t>
            </a:r>
            <a:endParaRPr lang="zh-CN" altLang="en-US" sz="28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7" name="矩形 6"/>
          <p:cNvSpPr/>
          <p:nvPr/>
        </p:nvSpPr>
        <p:spPr>
          <a:xfrm>
            <a:off x="1566863" y="2889250"/>
            <a:ext cx="360362"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800" dirty="0">
              <a:latin typeface="微软雅黑 Light" panose="020B0502040204020203" pitchFamily="34" charset="-122"/>
              <a:ea typeface="微软雅黑 Light" panose="020B0502040204020203" pitchFamily="34" charset="-122"/>
            </a:endParaRPr>
          </a:p>
        </p:txBody>
      </p:sp>
      <p:sp>
        <p:nvSpPr>
          <p:cNvPr id="148485" name="矩形 7"/>
          <p:cNvSpPr>
            <a:spLocks noChangeArrowheads="1"/>
          </p:cNvSpPr>
          <p:nvPr/>
        </p:nvSpPr>
        <p:spPr bwMode="auto">
          <a:xfrm>
            <a:off x="1479082" y="2889250"/>
            <a:ext cx="556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en-US" altLang="zh-CN" sz="2000" dirty="0" err="1" smtClean="0">
                <a:solidFill>
                  <a:schemeClr val="bg1"/>
                </a:solidFill>
                <a:latin typeface="微软雅黑 Light" panose="020B0502040204020203" pitchFamily="34" charset="-122"/>
                <a:ea typeface="微软雅黑 Light" panose="020B0502040204020203" pitchFamily="34" charset="-122"/>
              </a:rPr>
              <a:t>e.g</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7512" y="3332806"/>
            <a:ext cx="935038" cy="144463"/>
          </a:xfrm>
          <a:prstGeom prst="rect">
            <a:avLst/>
          </a:prstGeom>
          <a:solidFill>
            <a:srgbClr val="7AE4F2">
              <a:alpha val="30196"/>
            </a:srgb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6" name="矩形 5"/>
          <p:cNvSpPr/>
          <p:nvPr/>
        </p:nvSpPr>
        <p:spPr>
          <a:xfrm>
            <a:off x="831850" y="1778719"/>
            <a:ext cx="1008063" cy="142875"/>
          </a:xfrm>
          <a:prstGeom prst="rect">
            <a:avLst/>
          </a:prstGeom>
          <a:solidFill>
            <a:srgbClr val="7AE4F2">
              <a:alpha val="30196"/>
            </a:srgb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2" y="1417340"/>
            <a:ext cx="9342143" cy="3816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6" y="1057300"/>
            <a:ext cx="9874944" cy="4657700"/>
          </a:xfrm>
          <a:prstGeom prst="rect">
            <a:avLst/>
          </a:prstGeom>
        </p:spPr>
      </p:pic>
      <p:sp>
        <p:nvSpPr>
          <p:cNvPr id="7" name="矩形 6"/>
          <p:cNvSpPr/>
          <p:nvPr/>
        </p:nvSpPr>
        <p:spPr>
          <a:xfrm>
            <a:off x="8896424" y="1921397"/>
            <a:ext cx="1008112" cy="306336"/>
          </a:xfrm>
          <a:prstGeom prst="rect">
            <a:avLst/>
          </a:prstGeom>
          <a:solidFill>
            <a:schemeClr val="accent6">
              <a:lumMod val="40000"/>
              <a:lumOff val="60000"/>
              <a:alpha val="36078"/>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48" y="985838"/>
            <a:ext cx="9921304" cy="4607966"/>
          </a:xfrm>
          <a:prstGeom prst="rect">
            <a:avLst/>
          </a:prstGeom>
        </p:spPr>
      </p:pic>
      <p:sp>
        <p:nvSpPr>
          <p:cNvPr id="3" name="矩形 2"/>
          <p:cNvSpPr/>
          <p:nvPr/>
        </p:nvSpPr>
        <p:spPr>
          <a:xfrm>
            <a:off x="349491" y="3343274"/>
            <a:ext cx="1130109" cy="285750"/>
          </a:xfrm>
          <a:prstGeom prst="rect">
            <a:avLst/>
          </a:prstGeom>
          <a:solidFill>
            <a:schemeClr val="accent6">
              <a:lumMod val="40000"/>
              <a:lumOff val="60000"/>
              <a:alpha val="36078"/>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4" name="矩形 3"/>
          <p:cNvSpPr/>
          <p:nvPr/>
        </p:nvSpPr>
        <p:spPr>
          <a:xfrm>
            <a:off x="3495824" y="3324031"/>
            <a:ext cx="1476226" cy="287337"/>
          </a:xfrm>
          <a:prstGeom prst="rect">
            <a:avLst/>
          </a:prstGeom>
          <a:solidFill>
            <a:schemeClr val="accent6">
              <a:lumMod val="40000"/>
              <a:lumOff val="60000"/>
              <a:alpha val="36078"/>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5" name="矩形 4"/>
          <p:cNvSpPr/>
          <p:nvPr/>
        </p:nvSpPr>
        <p:spPr>
          <a:xfrm>
            <a:off x="6700044" y="3341686"/>
            <a:ext cx="1188268" cy="287338"/>
          </a:xfrm>
          <a:prstGeom prst="rect">
            <a:avLst/>
          </a:prstGeom>
          <a:solidFill>
            <a:schemeClr val="accent6">
              <a:lumMod val="40000"/>
              <a:lumOff val="60000"/>
              <a:alpha val="36078"/>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7" name="矩形 6"/>
          <p:cNvSpPr/>
          <p:nvPr/>
        </p:nvSpPr>
        <p:spPr>
          <a:xfrm>
            <a:off x="327025" y="985838"/>
            <a:ext cx="929005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1125" y="1518245"/>
            <a:ext cx="8640763" cy="1195388"/>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4"/>
          <a:stretch>
            <a:fillRect/>
          </a:stretch>
        </p:blipFill>
        <p:spPr>
          <a:xfrm>
            <a:off x="328613" y="1705570"/>
            <a:ext cx="8639175" cy="1195388"/>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5"/>
          <a:stretch>
            <a:fillRect/>
          </a:stretch>
        </p:blipFill>
        <p:spPr>
          <a:xfrm>
            <a:off x="546100" y="1945283"/>
            <a:ext cx="8639175" cy="1173162"/>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6"/>
          <a:stretch>
            <a:fillRect/>
          </a:stretch>
        </p:blipFill>
        <p:spPr>
          <a:xfrm>
            <a:off x="762000" y="2158008"/>
            <a:ext cx="8640763" cy="1198562"/>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7"/>
          <a:stretch>
            <a:fillRect/>
          </a:stretch>
        </p:blipFill>
        <p:spPr>
          <a:xfrm>
            <a:off x="979488" y="2372320"/>
            <a:ext cx="8640762" cy="11715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8"/>
          <a:stretch>
            <a:fillRect/>
          </a:stretch>
        </p:blipFill>
        <p:spPr>
          <a:xfrm>
            <a:off x="1196975" y="2585045"/>
            <a:ext cx="8639175" cy="1189038"/>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9"/>
          <a:stretch>
            <a:fillRect/>
          </a:stretch>
        </p:blipFill>
        <p:spPr>
          <a:xfrm>
            <a:off x="1412875" y="2764433"/>
            <a:ext cx="8640763" cy="1222375"/>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rcRect l="313" t="21802" r="2200" b="317"/>
          <a:stretch>
            <a:fillRect/>
          </a:stretch>
        </p:blipFill>
        <p:spPr bwMode="auto">
          <a:xfrm>
            <a:off x="219596" y="1217414"/>
            <a:ext cx="9616554"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5851526" y="5067102"/>
            <a:ext cx="3168650" cy="576262"/>
          </a:xfrm>
          <a:prstGeom prst="rect">
            <a:avLst/>
          </a:prstGeom>
          <a:solidFill>
            <a:schemeClr val="accent6">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400">
                <a:solidFill>
                  <a:srgbClr val="FF0000"/>
                </a:solidFill>
                <a:latin typeface="微软雅黑 Light" panose="020B0502040204020203" pitchFamily="34" charset="-122"/>
                <a:ea typeface="微软雅黑 Light" panose="020B0502040204020203" pitchFamily="34" charset="-122"/>
              </a:defRPr>
            </a:lvl1pPr>
          </a:lstStyle>
          <a:p>
            <a:pPr algn="l">
              <a:buFont typeface="Arial" panose="020B0604020202020204" pitchFamily="34" charset="0"/>
              <a:buNone/>
              <a:defRPr/>
            </a:pPr>
            <a:r>
              <a:rPr lang="zh-CN" altLang="en-US" dirty="0">
                <a:solidFill>
                  <a:schemeClr val="tx1"/>
                </a:solidFill>
              </a:rPr>
              <a:t>    赔偿金额</a:t>
            </a:r>
            <a:r>
              <a:rPr lang="en-US" altLang="zh-CN" dirty="0">
                <a:solidFill>
                  <a:schemeClr val="tx1"/>
                </a:solidFill>
              </a:rPr>
              <a:t>100</a:t>
            </a:r>
            <a:r>
              <a:rPr lang="zh-CN" altLang="en-US" dirty="0">
                <a:solidFill>
                  <a:schemeClr val="tx1"/>
                </a:solidFill>
              </a:rPr>
              <a:t>万元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1429544"/>
            <a:ext cx="100806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85306"/>
            <a:ext cx="10080625"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37084"/>
            <a:ext cx="10160000" cy="433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bwMode="auto">
          <a:xfrm>
            <a:off x="2055664" y="2281436"/>
            <a:ext cx="691276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2788" eaLnBrk="1" hangingPunct="1"/>
            <a:r>
              <a:rPr lang="en-US" altLang="zh-CN" sz="2800" dirty="0">
                <a:solidFill>
                  <a:srgbClr val="12A8BC"/>
                </a:solidFill>
                <a:latin typeface="微软雅黑 Light" panose="020B0502040204020203" pitchFamily="34" charset="-122"/>
                <a:ea typeface="微软雅黑 Light" panose="020B0502040204020203" pitchFamily="34" charset="-122"/>
                <a:cs typeface="+mn-cs"/>
                <a:sym typeface="Arial" panose="020B0604020202020204" pitchFamily="34" charset="0"/>
              </a:rPr>
              <a:t>How to find relevant </a:t>
            </a:r>
            <a:r>
              <a:rPr lang="en-US" altLang="zh-CN" sz="2800" dirty="0" smtClean="0">
                <a:solidFill>
                  <a:srgbClr val="12A8BC"/>
                </a:solidFill>
                <a:latin typeface="微软雅黑 Light" panose="020B0502040204020203" pitchFamily="34" charset="-122"/>
                <a:ea typeface="微软雅黑 Light" panose="020B0502040204020203" pitchFamily="34" charset="-122"/>
                <a:cs typeface="+mn-cs"/>
                <a:sym typeface="Arial" panose="020B0604020202020204" pitchFamily="34" charset="0"/>
              </a:rPr>
              <a:t>documents quickly?  </a:t>
            </a:r>
            <a:endParaRPr lang="zh-CN" altLang="zh-CN" sz="2800" dirty="0">
              <a:solidFill>
                <a:srgbClr val="12A8BC"/>
              </a:solidFill>
              <a:latin typeface="微软雅黑 Light" panose="020B0502040204020203" pitchFamily="34" charset="-122"/>
              <a:ea typeface="微软雅黑 Light" panose="020B0502040204020203" pitchFamily="34" charset="-122"/>
              <a:cs typeface="+mn-cs"/>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组合 1"/>
          <p:cNvGrpSpPr>
            <a:grpSpLocks/>
          </p:cNvGrpSpPr>
          <p:nvPr/>
        </p:nvGrpSpPr>
        <p:grpSpPr bwMode="auto">
          <a:xfrm>
            <a:off x="150813" y="1357313"/>
            <a:ext cx="9805987" cy="4140200"/>
            <a:chOff x="150813" y="1357313"/>
            <a:chExt cx="9806188" cy="4140000"/>
          </a:xfrm>
        </p:grpSpPr>
        <p:pic>
          <p:nvPicPr>
            <p:cNvPr id="162821" name="图片 3"/>
            <p:cNvPicPr>
              <a:picLocks noChangeAspect="1"/>
            </p:cNvPicPr>
            <p:nvPr/>
          </p:nvPicPr>
          <p:blipFill>
            <a:blip r:embed="rId3">
              <a:extLst>
                <a:ext uri="{28A0092B-C50C-407E-A947-70E740481C1C}">
                  <a14:useLocalDpi xmlns:a14="http://schemas.microsoft.com/office/drawing/2010/main" val="0"/>
                </a:ext>
              </a:extLst>
            </a:blip>
            <a:srcRect r="1297" b="1689"/>
            <a:stretch>
              <a:fillRect/>
            </a:stretch>
          </p:blipFill>
          <p:spPr bwMode="auto">
            <a:xfrm>
              <a:off x="150813" y="1357313"/>
              <a:ext cx="9806188"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2328" y="1418043"/>
              <a:ext cx="447675" cy="16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flipV="1">
            <a:off x="3279775" y="2425700"/>
            <a:ext cx="4824413" cy="1152525"/>
          </a:xfrm>
          <a:prstGeom prst="rect">
            <a:avLst/>
          </a:prstGeom>
          <a:solidFill>
            <a:schemeClr val="accent6">
              <a:lumMod val="20000"/>
              <a:lumOff val="80000"/>
              <a:alpha val="38824"/>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162820" name="文本框 44"/>
          <p:cNvSpPr txBox="1">
            <a:spLocks noChangeArrowheads="1"/>
          </p:cNvSpPr>
          <p:nvPr/>
        </p:nvSpPr>
        <p:spPr bwMode="auto">
          <a:xfrm>
            <a:off x="150812" y="931863"/>
            <a:ext cx="90336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Semantic search——find patents related a technology </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p:cNvSpPr>
            <a:spLocks noChangeArrowheads="1"/>
          </p:cNvSpPr>
          <p:nvPr/>
        </p:nvSpPr>
        <p:spPr bwMode="auto">
          <a:xfrm>
            <a:off x="1016000" y="1128713"/>
            <a:ext cx="7993063" cy="954107"/>
          </a:xfrm>
          <a:prstGeom prst="rect">
            <a:avLst/>
          </a:prstGeom>
          <a:noFill/>
          <a:ln>
            <a:noFill/>
          </a:ln>
          <a:extLst/>
        </p:spPr>
        <p:txBody>
          <a:bodyPr>
            <a:spAutoFit/>
          </a:bodyPr>
          <a:lstStyle/>
          <a:p>
            <a:pPr algn="ctr" eaLnBrk="0" hangingPunct="0">
              <a:buFont typeface="Arial" pitchFamily="34" charset="0"/>
              <a:buNone/>
              <a:defRPr/>
            </a:pPr>
            <a:r>
              <a:rPr lang="en-US" altLang="zh-CN" sz="2800" b="1" dirty="0" smtClean="0">
                <a:solidFill>
                  <a:srgbClr val="12A8BC"/>
                </a:solidFill>
                <a:latin typeface="+mj-ea"/>
                <a:ea typeface="+mj-ea"/>
                <a:cs typeface="微软雅黑 Light"/>
              </a:rPr>
              <a:t> A Global Patent Information Platform Understanding Chinese Data the Best</a:t>
            </a:r>
            <a:endParaRPr lang="zh-CN" altLang="en-US" sz="2800" b="1" dirty="0">
              <a:solidFill>
                <a:srgbClr val="12A8BC"/>
              </a:solidFill>
              <a:latin typeface="+mj-ea"/>
              <a:ea typeface="+mj-ea"/>
              <a:cs typeface="微软雅黑 Light"/>
            </a:endParaRPr>
          </a:p>
        </p:txBody>
      </p:sp>
      <p:sp>
        <p:nvSpPr>
          <p:cNvPr id="7" name="矩形 6"/>
          <p:cNvSpPr/>
          <p:nvPr/>
        </p:nvSpPr>
        <p:spPr>
          <a:xfrm>
            <a:off x="1373188" y="2127250"/>
            <a:ext cx="3116262" cy="30876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4000" dirty="0">
              <a:latin typeface="微软雅黑 Light" panose="020B0502040204020203" pitchFamily="34" charset="-122"/>
              <a:ea typeface="微软雅黑 Light" panose="020B0502040204020203" pitchFamily="34" charset="-122"/>
            </a:endParaRPr>
          </a:p>
        </p:txBody>
      </p:sp>
      <p:sp>
        <p:nvSpPr>
          <p:cNvPr id="8" name="矩形 7"/>
          <p:cNvSpPr/>
          <p:nvPr/>
        </p:nvSpPr>
        <p:spPr>
          <a:xfrm>
            <a:off x="6232525" y="2114550"/>
            <a:ext cx="2519363" cy="3087688"/>
          </a:xfrm>
          <a:prstGeom prst="rect">
            <a:avLst/>
          </a:prstGeom>
          <a:solidFill>
            <a:srgbClr val="EC27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a:latin typeface="微软雅黑 Light" panose="020B0502040204020203" pitchFamily="34" charset="-122"/>
              <a:ea typeface="微软雅黑 Light" panose="020B0502040204020203" pitchFamily="34" charset="-122"/>
            </a:endParaRPr>
          </a:p>
        </p:txBody>
      </p:sp>
      <p:sp>
        <p:nvSpPr>
          <p:cNvPr id="25605" name="文本框 9"/>
          <p:cNvSpPr txBox="1">
            <a:spLocks noChangeArrowheads="1"/>
          </p:cNvSpPr>
          <p:nvPr/>
        </p:nvSpPr>
        <p:spPr bwMode="auto">
          <a:xfrm>
            <a:off x="4549775" y="4314825"/>
            <a:ext cx="18859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eaLnBrk="1" hangingPunct="1">
              <a:lnSpc>
                <a:spcPct val="90000"/>
              </a:lnSpc>
            </a:pPr>
            <a:r>
              <a:rPr lang="zh-CN" altLang="en-US" sz="1600" b="1">
                <a:solidFill>
                  <a:schemeClr val="bg1"/>
                </a:solidFill>
                <a:latin typeface="微软雅黑 Light" pitchFamily="34" charset="-122"/>
                <a:ea typeface="微软雅黑 Light" pitchFamily="34" charset="-122"/>
              </a:rPr>
              <a:t>发明 </a:t>
            </a:r>
            <a:endParaRPr lang="en-US" altLang="zh-CN" sz="1600" b="1">
              <a:solidFill>
                <a:schemeClr val="bg1"/>
              </a:solidFill>
              <a:latin typeface="微软雅黑 Light" pitchFamily="34" charset="-122"/>
              <a:ea typeface="微软雅黑 Light" pitchFamily="34" charset="-122"/>
            </a:endParaRPr>
          </a:p>
          <a:p>
            <a:pPr eaLnBrk="1" hangingPunct="1">
              <a:lnSpc>
                <a:spcPct val="90000"/>
              </a:lnSpc>
            </a:pPr>
            <a:r>
              <a:rPr lang="zh-CN" altLang="en-US" sz="1600" b="1">
                <a:solidFill>
                  <a:schemeClr val="bg1"/>
                </a:solidFill>
                <a:latin typeface="微软雅黑 Light" pitchFamily="34" charset="-122"/>
                <a:ea typeface="微软雅黑 Light" pitchFamily="34" charset="-122"/>
              </a:rPr>
              <a:t>外观</a:t>
            </a:r>
            <a:endParaRPr lang="en-US" altLang="zh-CN" sz="1600" b="1">
              <a:solidFill>
                <a:schemeClr val="bg1"/>
              </a:solidFill>
              <a:latin typeface="微软雅黑 Light" pitchFamily="34" charset="-122"/>
              <a:ea typeface="微软雅黑 Light" pitchFamily="34" charset="-122"/>
            </a:endParaRPr>
          </a:p>
          <a:p>
            <a:pPr eaLnBrk="1" hangingPunct="1">
              <a:lnSpc>
                <a:spcPct val="90000"/>
              </a:lnSpc>
            </a:pPr>
            <a:r>
              <a:rPr lang="zh-CN" altLang="en-US" b="1">
                <a:solidFill>
                  <a:schemeClr val="bg1"/>
                </a:solidFill>
                <a:latin typeface="微软雅黑 Light" pitchFamily="34" charset="-122"/>
                <a:ea typeface="微软雅黑 Light" pitchFamily="34" charset="-122"/>
              </a:rPr>
              <a:t>实用新型</a:t>
            </a:r>
            <a:endParaRPr lang="en-US" altLang="zh-CN" b="1">
              <a:solidFill>
                <a:schemeClr val="bg1"/>
              </a:solidFill>
              <a:latin typeface="微软雅黑 Light" pitchFamily="34" charset="-122"/>
              <a:ea typeface="微软雅黑 Light" pitchFamily="34" charset="-122"/>
            </a:endParaRPr>
          </a:p>
        </p:txBody>
      </p:sp>
      <p:sp>
        <p:nvSpPr>
          <p:cNvPr id="25606" name="矩形 9"/>
          <p:cNvSpPr>
            <a:spLocks noChangeArrowheads="1"/>
          </p:cNvSpPr>
          <p:nvPr/>
        </p:nvSpPr>
        <p:spPr bwMode="auto">
          <a:xfrm>
            <a:off x="1569120" y="2412901"/>
            <a:ext cx="2838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smtClean="0">
                <a:solidFill>
                  <a:schemeClr val="bg1"/>
                </a:solidFill>
                <a:latin typeface="微软雅黑 Light" pitchFamily="34" charset="-122"/>
                <a:ea typeface="微软雅黑 Light" pitchFamily="34" charset="-122"/>
              </a:rPr>
              <a:t> </a:t>
            </a:r>
            <a:endParaRPr lang="en-US" altLang="zh-CN" sz="3600" b="1" dirty="0">
              <a:solidFill>
                <a:schemeClr val="bg1"/>
              </a:solidFill>
              <a:latin typeface="微软雅黑 Light" pitchFamily="34" charset="-122"/>
              <a:ea typeface="微软雅黑 Light" pitchFamily="34" charset="-122"/>
            </a:endParaRPr>
          </a:p>
          <a:p>
            <a:r>
              <a:rPr lang="en-US" altLang="zh-CN" sz="3600" b="1" dirty="0" smtClean="0">
                <a:solidFill>
                  <a:schemeClr val="bg1"/>
                </a:solidFill>
                <a:latin typeface="微软雅黑 Light" pitchFamily="34" charset="-122"/>
                <a:ea typeface="微软雅黑 Light" pitchFamily="34" charset="-122"/>
              </a:rPr>
              <a:t>One Hundred </a:t>
            </a:r>
            <a:r>
              <a:rPr lang="en-US" altLang="zh-CN" sz="3600" b="1" dirty="0">
                <a:solidFill>
                  <a:schemeClr val="bg1"/>
                </a:solidFill>
                <a:latin typeface="微软雅黑 Light" pitchFamily="34" charset="-122"/>
                <a:ea typeface="微软雅黑 Light" pitchFamily="34" charset="-122"/>
              </a:rPr>
              <a:t>M</a:t>
            </a:r>
            <a:r>
              <a:rPr lang="en-US" altLang="zh-CN" sz="3600" b="1" dirty="0" smtClean="0">
                <a:solidFill>
                  <a:schemeClr val="bg1"/>
                </a:solidFill>
                <a:latin typeface="微软雅黑 Light" pitchFamily="34" charset="-122"/>
                <a:ea typeface="微软雅黑 Light" pitchFamily="34" charset="-122"/>
              </a:rPr>
              <a:t>illion</a:t>
            </a:r>
            <a:endParaRPr lang="en-US" altLang="zh-CN" sz="3600" b="1" dirty="0">
              <a:solidFill>
                <a:schemeClr val="bg1"/>
              </a:solidFill>
              <a:latin typeface="微软雅黑 Light" pitchFamily="34" charset="-122"/>
              <a:ea typeface="微软雅黑 Light" pitchFamily="34" charset="-122"/>
            </a:endParaRPr>
          </a:p>
        </p:txBody>
      </p:sp>
      <p:sp>
        <p:nvSpPr>
          <p:cNvPr id="11" name="矩形 10"/>
          <p:cNvSpPr/>
          <p:nvPr/>
        </p:nvSpPr>
        <p:spPr>
          <a:xfrm>
            <a:off x="4489450" y="2125663"/>
            <a:ext cx="1744663" cy="1546225"/>
          </a:xfrm>
          <a:prstGeom prst="rect">
            <a:avLst/>
          </a:prstGeom>
          <a:solidFill>
            <a:srgbClr val="FAA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000" b="1" dirty="0">
                <a:solidFill>
                  <a:schemeClr val="bg1"/>
                </a:solidFill>
                <a:latin typeface="微软雅黑 Light" pitchFamily="34" charset="-122"/>
                <a:ea typeface="微软雅黑 Light" pitchFamily="34" charset="-122"/>
              </a:rPr>
              <a:t>Global Data Updated Three Times One Week</a:t>
            </a:r>
          </a:p>
        </p:txBody>
      </p:sp>
      <p:sp>
        <p:nvSpPr>
          <p:cNvPr id="12" name="矩形 11"/>
          <p:cNvSpPr/>
          <p:nvPr/>
        </p:nvSpPr>
        <p:spPr>
          <a:xfrm>
            <a:off x="4489450" y="3671888"/>
            <a:ext cx="1744663" cy="1543050"/>
          </a:xfrm>
          <a:prstGeom prst="rect">
            <a:avLst/>
          </a:prstGeom>
          <a:solidFill>
            <a:srgbClr val="78CC79"/>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CN" altLang="en-US" sz="2400">
              <a:latin typeface="微软雅黑 Light" panose="020B0502040204020203" pitchFamily="34" charset="-122"/>
              <a:ea typeface="微软雅黑 Light" panose="020B0502040204020203" pitchFamily="34" charset="-122"/>
            </a:endParaRPr>
          </a:p>
        </p:txBody>
      </p:sp>
      <p:sp>
        <p:nvSpPr>
          <p:cNvPr id="25609" name="文本框 3"/>
          <p:cNvSpPr txBox="1">
            <a:spLocks noChangeArrowheads="1"/>
          </p:cNvSpPr>
          <p:nvPr/>
        </p:nvSpPr>
        <p:spPr bwMode="auto">
          <a:xfrm>
            <a:off x="7083425" y="3270250"/>
            <a:ext cx="8112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alibri" pitchFamily="34" charset="0"/>
                <a:ea typeface="宋体" pitchFamily="2" charset="-122"/>
              </a:defRPr>
            </a:lvl1pPr>
            <a:lvl2pPr marL="742950" indent="-285750" eaLnBrk="0" hangingPunct="0">
              <a:defRPr sz="1400">
                <a:solidFill>
                  <a:schemeClr val="tx1"/>
                </a:solidFill>
                <a:latin typeface="Calibri" pitchFamily="34" charset="0"/>
                <a:ea typeface="宋体" pitchFamily="2" charset="-122"/>
              </a:defRPr>
            </a:lvl2pPr>
            <a:lvl3pPr marL="1143000" indent="-228600" eaLnBrk="0" hangingPunct="0">
              <a:defRPr sz="1400">
                <a:solidFill>
                  <a:schemeClr val="tx1"/>
                </a:solidFill>
                <a:latin typeface="Calibri" pitchFamily="34" charset="0"/>
                <a:ea typeface="宋体" pitchFamily="2" charset="-122"/>
              </a:defRPr>
            </a:lvl3pPr>
            <a:lvl4pPr marL="1600200" indent="-228600" eaLnBrk="0" hangingPunct="0">
              <a:defRPr sz="1400">
                <a:solidFill>
                  <a:schemeClr val="tx1"/>
                </a:solidFill>
                <a:latin typeface="Calibri" pitchFamily="34" charset="0"/>
                <a:ea typeface="宋体" pitchFamily="2" charset="-122"/>
              </a:defRPr>
            </a:lvl4pPr>
            <a:lvl5pPr marL="2057400" indent="-228600" eaLnBrk="0" hangingPunct="0">
              <a:defRPr sz="1400">
                <a:solidFill>
                  <a:schemeClr val="tx1"/>
                </a:solidFill>
                <a:latin typeface="Calibri" pitchFamily="34" charset="0"/>
                <a:ea typeface="宋体" pitchFamily="2" charset="-122"/>
              </a:defRPr>
            </a:lvl5pPr>
            <a:lvl6pPr marL="25146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6pPr>
            <a:lvl7pPr marL="29718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7pPr>
            <a:lvl8pPr marL="34290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8pPr>
            <a:lvl9pPr marL="3886200" indent="-228600" defTabSz="712788" eaLnBrk="0" fontAlgn="base" hangingPunct="0">
              <a:spcBef>
                <a:spcPct val="0"/>
              </a:spcBef>
              <a:spcAft>
                <a:spcPct val="0"/>
              </a:spcAft>
              <a:defRPr sz="1400">
                <a:solidFill>
                  <a:schemeClr val="tx1"/>
                </a:solidFill>
                <a:latin typeface="Calibri" pitchFamily="34" charset="0"/>
                <a:ea typeface="宋体" pitchFamily="2" charset="-122"/>
              </a:defRPr>
            </a:lvl9pPr>
          </a:lstStyle>
          <a:p>
            <a:pPr eaLnBrk="1" hangingPunct="1">
              <a:lnSpc>
                <a:spcPct val="90000"/>
              </a:lnSpc>
            </a:pPr>
            <a:endParaRPr lang="zh-CN" altLang="en-US" sz="2400">
              <a:latin typeface="微软雅黑 Light" pitchFamily="34" charset="-122"/>
              <a:ea typeface="微软雅黑 Light" pitchFamily="34" charset="-122"/>
            </a:endParaRPr>
          </a:p>
        </p:txBody>
      </p:sp>
      <p:sp>
        <p:nvSpPr>
          <p:cNvPr id="25610" name="矩形 13"/>
          <p:cNvSpPr>
            <a:spLocks noChangeArrowheads="1"/>
          </p:cNvSpPr>
          <p:nvPr/>
        </p:nvSpPr>
        <p:spPr bwMode="auto">
          <a:xfrm>
            <a:off x="4510088" y="4027488"/>
            <a:ext cx="1645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smtClean="0">
                <a:solidFill>
                  <a:schemeClr val="bg1"/>
                </a:solidFill>
                <a:latin typeface="微软雅黑 Light" pitchFamily="34" charset="-122"/>
                <a:ea typeface="微软雅黑 Light" pitchFamily="34" charset="-122"/>
              </a:rPr>
              <a:t>Official&amp;</a:t>
            </a:r>
            <a:endParaRPr lang="en-US" altLang="zh-CN" sz="2400" b="1" dirty="0">
              <a:solidFill>
                <a:schemeClr val="bg1"/>
              </a:solidFill>
              <a:latin typeface="微软雅黑 Light" pitchFamily="34" charset="-122"/>
              <a:ea typeface="微软雅黑 Light" pitchFamily="34" charset="-122"/>
            </a:endParaRPr>
          </a:p>
          <a:p>
            <a:r>
              <a:rPr lang="en-US" altLang="zh-CN" sz="2400" b="1" dirty="0" smtClean="0">
                <a:solidFill>
                  <a:schemeClr val="bg1"/>
                </a:solidFill>
                <a:latin typeface="微软雅黑 Light" pitchFamily="34" charset="-122"/>
                <a:ea typeface="微软雅黑 Light" pitchFamily="34" charset="-122"/>
              </a:rPr>
              <a:t>Business</a:t>
            </a:r>
          </a:p>
          <a:p>
            <a:r>
              <a:rPr lang="en-US" altLang="zh-CN" sz="2400" b="1" dirty="0" smtClean="0">
                <a:solidFill>
                  <a:schemeClr val="bg1"/>
                </a:solidFill>
                <a:latin typeface="微软雅黑 Light" pitchFamily="34" charset="-122"/>
                <a:ea typeface="微软雅黑 Light" pitchFamily="34" charset="-122"/>
              </a:rPr>
              <a:t>Database</a:t>
            </a:r>
            <a:r>
              <a:rPr lang="zh-CN" altLang="en-US" sz="2400" b="1" dirty="0" smtClean="0">
                <a:solidFill>
                  <a:schemeClr val="bg1"/>
                </a:solidFill>
                <a:latin typeface="微软雅黑 Light" pitchFamily="34" charset="-122"/>
                <a:ea typeface="微软雅黑 Light" pitchFamily="34" charset="-122"/>
              </a:rPr>
              <a:t> </a:t>
            </a:r>
            <a:endParaRPr lang="zh-CN" altLang="en-US" sz="2400" b="1" dirty="0">
              <a:solidFill>
                <a:schemeClr val="bg1"/>
              </a:solidFill>
              <a:latin typeface="微软雅黑 Light" pitchFamily="34" charset="-122"/>
              <a:ea typeface="微软雅黑 Light" pitchFamily="34" charset="-122"/>
            </a:endParaRPr>
          </a:p>
        </p:txBody>
      </p:sp>
      <p:pic>
        <p:nvPicPr>
          <p:cNvPr id="25611"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188200" y="2317750"/>
            <a:ext cx="121126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矩形 15"/>
          <p:cNvSpPr>
            <a:spLocks noChangeArrowheads="1"/>
          </p:cNvSpPr>
          <p:nvPr/>
        </p:nvSpPr>
        <p:spPr bwMode="auto">
          <a:xfrm>
            <a:off x="6508750" y="3730625"/>
            <a:ext cx="22493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a:solidFill>
                  <a:schemeClr val="bg1"/>
                </a:solidFill>
                <a:latin typeface="微软雅黑 Light" pitchFamily="34" charset="-122"/>
                <a:ea typeface="微软雅黑 Light" pitchFamily="34" charset="-122"/>
              </a:rPr>
              <a:t>102</a:t>
            </a:r>
          </a:p>
          <a:p>
            <a:r>
              <a:rPr lang="en-US" altLang="zh-CN" b="1" dirty="0">
                <a:solidFill>
                  <a:schemeClr val="bg1"/>
                </a:solidFill>
                <a:latin typeface="微软雅黑 Light" pitchFamily="34" charset="-122"/>
                <a:ea typeface="微软雅黑 Light" pitchFamily="34" charset="-122"/>
              </a:rPr>
              <a:t>Countries/Organizations</a:t>
            </a:r>
          </a:p>
          <a:p>
            <a:r>
              <a:rPr lang="en-US" altLang="zh-CN" b="1" dirty="0">
                <a:solidFill>
                  <a:schemeClr val="bg1"/>
                </a:solidFill>
                <a:latin typeface="微软雅黑 Light" pitchFamily="34" charset="-122"/>
                <a:ea typeface="微软雅黑 Light" pitchFamily="34" charset="-122"/>
              </a:rPr>
              <a:t>/Areas</a:t>
            </a:r>
          </a:p>
        </p:txBody>
      </p:sp>
    </p:spTree>
    <p:extLst>
      <p:ext uri="{BB962C8B-B14F-4D97-AF65-F5344CB8AC3E}">
        <p14:creationId xmlns:p14="http://schemas.microsoft.com/office/powerpoint/2010/main" val="4971163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组合 2"/>
          <p:cNvGrpSpPr>
            <a:grpSpLocks/>
          </p:cNvGrpSpPr>
          <p:nvPr/>
        </p:nvGrpSpPr>
        <p:grpSpPr bwMode="auto">
          <a:xfrm>
            <a:off x="29964" y="931863"/>
            <a:ext cx="10009188" cy="4443153"/>
            <a:chOff x="255464" y="1165425"/>
            <a:chExt cx="9677657" cy="4140000"/>
          </a:xfrm>
        </p:grpSpPr>
        <p:pic>
          <p:nvPicPr>
            <p:cNvPr id="164868" name="图片 1"/>
            <p:cNvPicPr>
              <a:picLocks noChangeAspect="1"/>
            </p:cNvPicPr>
            <p:nvPr/>
          </p:nvPicPr>
          <p:blipFill>
            <a:blip r:embed="rId3">
              <a:extLst>
                <a:ext uri="{28A0092B-C50C-407E-A947-70E740481C1C}">
                  <a14:useLocalDpi xmlns:a14="http://schemas.microsoft.com/office/drawing/2010/main" val="0"/>
                </a:ext>
              </a:extLst>
            </a:blip>
            <a:srcRect r="1297" b="385"/>
            <a:stretch>
              <a:fillRect/>
            </a:stretch>
          </p:blipFill>
          <p:spPr bwMode="auto">
            <a:xfrm>
              <a:off x="255464" y="1165425"/>
              <a:ext cx="9677657" cy="41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6701" y="1182073"/>
              <a:ext cx="447675" cy="23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矩形 3"/>
          <p:cNvSpPr/>
          <p:nvPr/>
        </p:nvSpPr>
        <p:spPr>
          <a:xfrm>
            <a:off x="2703736" y="2353443"/>
            <a:ext cx="649288" cy="2808313"/>
          </a:xfrm>
          <a:prstGeom prst="rect">
            <a:avLst/>
          </a:prstGeom>
          <a:solidFill>
            <a:schemeClr val="accent6">
              <a:lumMod val="20000"/>
              <a:lumOff val="80000"/>
              <a:alpha val="38824"/>
            </a:scheme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buFont typeface="Arial" panose="020B0604020202020204" pitchFamily="34" charset="0"/>
              <a:buNone/>
              <a:defRPr/>
            </a:pPr>
            <a:endParaRPr lang="zh-CN" altLang="en-US" sz="1560"/>
          </a:p>
        </p:txBody>
      </p:sp>
      <p:sp>
        <p:nvSpPr>
          <p:cNvPr id="6" name="文本框 44"/>
          <p:cNvSpPr txBox="1">
            <a:spLocks noChangeArrowheads="1"/>
          </p:cNvSpPr>
          <p:nvPr/>
        </p:nvSpPr>
        <p:spPr bwMode="auto">
          <a:xfrm>
            <a:off x="150812" y="931863"/>
            <a:ext cx="72334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   </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44" y="1669298"/>
            <a:ext cx="8154988" cy="404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4" name="文本框 44"/>
          <p:cNvSpPr txBox="1">
            <a:spLocks noChangeArrowheads="1"/>
          </p:cNvSpPr>
          <p:nvPr/>
        </p:nvSpPr>
        <p:spPr bwMode="auto">
          <a:xfrm>
            <a:off x="399480" y="912168"/>
            <a:ext cx="892899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Citation Tree——Learn the </a:t>
            </a:r>
            <a:r>
              <a:rPr lang="en-US" altLang="zh-CN" sz="24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t</a:t>
            </a:r>
            <a:r>
              <a:rPr lang="en-US" altLang="zh-CN" sz="2400" dirty="0" smtClean="0">
                <a:solidFill>
                  <a:srgbClr val="12A8BC"/>
                </a:solidFill>
                <a:latin typeface="微软雅黑 Light" panose="020B0502040204020203" pitchFamily="34" charset="-122"/>
                <a:ea typeface="微软雅黑 Light" panose="020B0502040204020203" pitchFamily="34" charset="-122"/>
              </a:rPr>
              <a:t>echnology trends by browsing the forward/backward citations of target patent</a:t>
            </a:r>
            <a:r>
              <a:rPr lang="zh-CN" altLang="en-US" sz="24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 </a:t>
            </a:r>
            <a:endParaRPr lang="zh-CN" altLang="en-US" sz="24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3" y="1356595"/>
            <a:ext cx="9156021" cy="4099301"/>
          </a:xfrm>
          <a:prstGeom prst="rect">
            <a:avLst/>
          </a:prstGeom>
        </p:spPr>
      </p:pic>
      <p:sp>
        <p:nvSpPr>
          <p:cNvPr id="168966" name="文本框 44"/>
          <p:cNvSpPr txBox="1">
            <a:spLocks noChangeArrowheads="1"/>
          </p:cNvSpPr>
          <p:nvPr/>
        </p:nvSpPr>
        <p:spPr bwMode="auto">
          <a:xfrm>
            <a:off x="461963" y="931863"/>
            <a:ext cx="778668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Varies Browsing</a:t>
            </a:r>
            <a:r>
              <a:rPr lang="en-US" altLang="zh-CN" sz="2400" dirty="0">
                <a:solidFill>
                  <a:srgbClr val="12A8BC"/>
                </a:solidFill>
                <a:latin typeface="微软雅黑 Light" panose="020B0502040204020203" pitchFamily="34" charset="-122"/>
                <a:ea typeface="微软雅黑 Light" panose="020B0502040204020203" pitchFamily="34" charset="-122"/>
              </a:rPr>
              <a:t> M</a:t>
            </a:r>
            <a:r>
              <a:rPr lang="en-US" altLang="zh-CN" sz="2400" dirty="0" smtClean="0">
                <a:solidFill>
                  <a:srgbClr val="12A8BC"/>
                </a:solidFill>
                <a:latin typeface="微软雅黑 Light" panose="020B0502040204020203" pitchFamily="34" charset="-122"/>
                <a:ea typeface="微软雅黑 Light" panose="020B0502040204020203" pitchFamily="34" charset="-122"/>
              </a:rPr>
              <a:t>odes </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648" y="1813973"/>
            <a:ext cx="5657850" cy="2809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2" y="1357313"/>
            <a:ext cx="9507863" cy="4228018"/>
          </a:xfrm>
          <a:prstGeom prst="rect">
            <a:avLst/>
          </a:prstGeom>
        </p:spPr>
      </p:pic>
      <p:sp>
        <p:nvSpPr>
          <p:cNvPr id="5" name="文本框 44"/>
          <p:cNvSpPr txBox="1">
            <a:spLocks noChangeArrowheads="1"/>
          </p:cNvSpPr>
          <p:nvPr/>
        </p:nvSpPr>
        <p:spPr bwMode="auto">
          <a:xfrm>
            <a:off x="461963" y="931863"/>
            <a:ext cx="77866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Image Browse</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96" y="1323798"/>
            <a:ext cx="9289032" cy="4244474"/>
          </a:xfrm>
          <a:prstGeom prst="rect">
            <a:avLst/>
          </a:prstGeom>
        </p:spPr>
      </p:pic>
      <p:sp>
        <p:nvSpPr>
          <p:cNvPr id="5" name="文本框 44"/>
          <p:cNvSpPr txBox="1">
            <a:spLocks noChangeArrowheads="1"/>
          </p:cNvSpPr>
          <p:nvPr/>
        </p:nvSpPr>
        <p:spPr bwMode="auto">
          <a:xfrm>
            <a:off x="461963" y="931863"/>
            <a:ext cx="77866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Multi-image </a:t>
            </a:r>
            <a:r>
              <a:rPr lang="en-US" altLang="zh-CN" sz="2400" dirty="0">
                <a:solidFill>
                  <a:srgbClr val="12A8BC"/>
                </a:solidFill>
                <a:latin typeface="微软雅黑 Light" panose="020B0502040204020203" pitchFamily="34" charset="-122"/>
                <a:ea typeface="微软雅黑 Light" panose="020B0502040204020203" pitchFamily="34" charset="-122"/>
              </a:rPr>
              <a:t>Browse</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bwMode="auto">
          <a:xfrm>
            <a:off x="3135784" y="2838450"/>
            <a:ext cx="5840412" cy="501650"/>
          </a:xfrm>
          <a:prstGeom prst="rect">
            <a:avLst/>
          </a:prstGeom>
          <a:noFill/>
        </p:spPr>
        <p:txBody>
          <a:bodyPr>
            <a:spAutoFit/>
          </a:bodyPr>
          <a:lstStyle>
            <a:defPPr>
              <a:defRPr lang="zh-CN"/>
            </a:defPPr>
            <a:lvl1pPr algn="ctr">
              <a:defRPr sz="2667" kern="2100" spc="375">
                <a:solidFill>
                  <a:schemeClr val="tx1">
                    <a:lumMod val="75000"/>
                    <a:lumOff val="25000"/>
                  </a:schemeClr>
                </a:solidFill>
                <a:latin typeface="GillSans-Light" panose="020B0400000000000000" pitchFamily="34" charset="0"/>
                <a:ea typeface="方正细等线_GBK" panose="03000509000000000000" pitchFamily="65" charset="-122"/>
              </a:defRPr>
            </a:lvl1pPr>
          </a:lstStyle>
          <a:p>
            <a:pPr algn="l">
              <a:buFont typeface="Arial" panose="020B0604020202020204" pitchFamily="34" charset="0"/>
              <a:buNone/>
              <a:defRPr/>
            </a:pPr>
            <a:r>
              <a:rPr lang="en-US" altLang="zh-CN" dirty="0" smtClean="0">
                <a:solidFill>
                  <a:schemeClr val="tx1">
                    <a:lumMod val="50000"/>
                    <a:lumOff val="50000"/>
                  </a:schemeClr>
                </a:solidFill>
                <a:latin typeface="微软雅黑 Light" panose="020B0502040204020203" pitchFamily="34" charset="-122"/>
                <a:ea typeface="微软雅黑 Light" panose="020B0502040204020203" pitchFamily="34" charset="-122"/>
              </a:rPr>
              <a:t>All patents of ZTE</a:t>
            </a:r>
            <a:endParaRPr lang="en-US" altLang="zh-CN"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100355" name="文本框 3"/>
          <p:cNvSpPr txBox="1">
            <a:spLocks noChangeArrowheads="1"/>
          </p:cNvSpPr>
          <p:nvPr/>
        </p:nvSpPr>
        <p:spPr bwMode="auto">
          <a:xfrm>
            <a:off x="2991768" y="2027237"/>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Applicant Assistant Tool</a:t>
            </a:r>
            <a:endParaRPr lang="zh-CN" altLang="en-US" sz="28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6" name="矩形 5"/>
          <p:cNvSpPr/>
          <p:nvPr/>
        </p:nvSpPr>
        <p:spPr>
          <a:xfrm>
            <a:off x="1983657" y="2889250"/>
            <a:ext cx="664010" cy="413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600" dirty="0" smtClean="0">
                <a:latin typeface="微软雅黑 Light" panose="020B0502040204020203" pitchFamily="34" charset="-122"/>
                <a:ea typeface="微软雅黑 Light" panose="020B0502040204020203" pitchFamily="34" charset="-122"/>
              </a:rPr>
              <a:t>e.g.</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文本框 2"/>
          <p:cNvSpPr txBox="1">
            <a:spLocks noChangeArrowheads="1"/>
          </p:cNvSpPr>
          <p:nvPr/>
        </p:nvSpPr>
        <p:spPr bwMode="auto">
          <a:xfrm>
            <a:off x="1047750" y="1057275"/>
            <a:ext cx="584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rPr>
              <a:t>Check all patents of a company</a:t>
            </a:r>
            <a:endParaRPr lang="en-US" altLang="zh-CN" sz="2800" dirty="0">
              <a:solidFill>
                <a:srgbClr val="12A8BC"/>
              </a:solidFill>
              <a:latin typeface="微软雅黑 Light" panose="020B0502040204020203" pitchFamily="34" charset="-122"/>
              <a:ea typeface="微软雅黑 Light" panose="020B0502040204020203" pitchFamily="34" charset="-122"/>
            </a:endParaRPr>
          </a:p>
        </p:txBody>
      </p:sp>
      <p:sp>
        <p:nvSpPr>
          <p:cNvPr id="102403" name="矩形 3"/>
          <p:cNvSpPr>
            <a:spLocks noChangeArrowheads="1"/>
          </p:cNvSpPr>
          <p:nvPr/>
        </p:nvSpPr>
        <p:spPr bwMode="auto">
          <a:xfrm>
            <a:off x="1774824" y="3241675"/>
            <a:ext cx="39862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smtClean="0">
                <a:latin typeface="微软雅黑 Light" panose="020B0502040204020203" pitchFamily="34" charset="-122"/>
                <a:ea typeface="微软雅黑 Light" panose="020B0502040204020203" pitchFamily="34" charset="-122"/>
              </a:rPr>
              <a:t>Parent Company </a:t>
            </a:r>
            <a:r>
              <a:rPr lang="en-US" altLang="zh-CN" sz="2000" b="1" dirty="0">
                <a:latin typeface="微软雅黑 Light" panose="020B0502040204020203" pitchFamily="34" charset="-122"/>
                <a:ea typeface="微软雅黑 Light" panose="020B0502040204020203" pitchFamily="34" charset="-122"/>
              </a:rPr>
              <a:t>Subsidiaries/Branches  </a:t>
            </a:r>
            <a:endParaRPr lang="en-US" altLang="zh-CN" sz="2000" b="1" dirty="0" smtClean="0">
              <a:latin typeface="微软雅黑 Light" panose="020B0502040204020203" pitchFamily="34" charset="-122"/>
              <a:ea typeface="微软雅黑 Light" panose="020B0502040204020203" pitchFamily="34" charset="-122"/>
            </a:endParaRPr>
          </a:p>
          <a:p>
            <a:pPr eaLnBrk="1" hangingPunct="1"/>
            <a:r>
              <a:rPr lang="en-US" altLang="zh-CN" sz="2000" b="1" dirty="0" smtClean="0">
                <a:latin typeface="微软雅黑 Light" panose="020B0502040204020203" pitchFamily="34" charset="-122"/>
                <a:ea typeface="微软雅黑 Light" panose="020B0502040204020203" pitchFamily="34" charset="-122"/>
              </a:rPr>
              <a:t>Merged/Acquired </a:t>
            </a:r>
            <a:r>
              <a:rPr lang="en-US" altLang="zh-CN" sz="2000" b="1" dirty="0">
                <a:latin typeface="微软雅黑 Light" panose="020B0502040204020203" pitchFamily="34" charset="-122"/>
                <a:ea typeface="微软雅黑 Light" panose="020B0502040204020203" pitchFamily="34" charset="-122"/>
              </a:rPr>
              <a:t>companies</a:t>
            </a:r>
            <a:r>
              <a:rPr lang="zh-CN" altLang="en-US" sz="2000" b="1" dirty="0">
                <a:latin typeface="微软雅黑 Light" panose="020B0502040204020203" pitchFamily="34" charset="-122"/>
                <a:ea typeface="微软雅黑 Light" panose="020B0502040204020203" pitchFamily="34" charset="-122"/>
              </a:rPr>
              <a:t> </a:t>
            </a:r>
          </a:p>
        </p:txBody>
      </p:sp>
      <p:sp>
        <p:nvSpPr>
          <p:cNvPr id="102404" name="矩形 5"/>
          <p:cNvSpPr>
            <a:spLocks noChangeArrowheads="1"/>
          </p:cNvSpPr>
          <p:nvPr/>
        </p:nvSpPr>
        <p:spPr bwMode="auto">
          <a:xfrm>
            <a:off x="5793853" y="3239605"/>
            <a:ext cx="248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400" b="1" dirty="0" smtClean="0">
                <a:latin typeface="微软雅黑 Light" panose="020B0502040204020203" pitchFamily="34" charset="-122"/>
                <a:ea typeface="微软雅黑 Light" panose="020B0502040204020203" pitchFamily="34" charset="-122"/>
              </a:rPr>
              <a:t>Assignee</a:t>
            </a:r>
            <a:endParaRPr lang="en-US" altLang="zh-CN" sz="2400" b="1" dirty="0">
              <a:latin typeface="微软雅黑 Light" panose="020B0502040204020203" pitchFamily="34" charset="-122"/>
              <a:ea typeface="微软雅黑 Light" panose="020B0502040204020203" pitchFamily="34" charset="-122"/>
            </a:endParaRPr>
          </a:p>
        </p:txBody>
      </p:sp>
      <p:sp>
        <p:nvSpPr>
          <p:cNvPr id="6" name="矩形 8"/>
          <p:cNvSpPr/>
          <p:nvPr/>
        </p:nvSpPr>
        <p:spPr>
          <a:xfrm>
            <a:off x="1766888" y="2017713"/>
            <a:ext cx="3808412" cy="1085850"/>
          </a:xfrm>
          <a:custGeom>
            <a:avLst/>
            <a:gdLst>
              <a:gd name="connsiteX0" fmla="*/ 0 w 2521467"/>
              <a:gd name="connsiteY0" fmla="*/ 0 h 1071887"/>
              <a:gd name="connsiteX1" fmla="*/ 2521467 w 2521467"/>
              <a:gd name="connsiteY1" fmla="*/ 0 h 1071887"/>
              <a:gd name="connsiteX2" fmla="*/ 2521467 w 2521467"/>
              <a:gd name="connsiteY2" fmla="*/ 1071887 h 1071887"/>
              <a:gd name="connsiteX3" fmla="*/ 0 w 2521467"/>
              <a:gd name="connsiteY3" fmla="*/ 1071887 h 1071887"/>
              <a:gd name="connsiteX4" fmla="*/ 0 w 2521467"/>
              <a:gd name="connsiteY4" fmla="*/ 0 h 1071887"/>
              <a:gd name="connsiteX0" fmla="*/ 0 w 2521467"/>
              <a:gd name="connsiteY0" fmla="*/ 0 h 1071887"/>
              <a:gd name="connsiteX1" fmla="*/ 2521467 w 2521467"/>
              <a:gd name="connsiteY1" fmla="*/ 0 h 1071887"/>
              <a:gd name="connsiteX2" fmla="*/ 2071524 w 2521467"/>
              <a:gd name="connsiteY2" fmla="*/ 1057373 h 1071887"/>
              <a:gd name="connsiteX3" fmla="*/ 0 w 2521467"/>
              <a:gd name="connsiteY3" fmla="*/ 1071887 h 1071887"/>
              <a:gd name="connsiteX4" fmla="*/ 0 w 2521467"/>
              <a:gd name="connsiteY4" fmla="*/ 0 h 1071887"/>
              <a:gd name="connsiteX0" fmla="*/ 0 w 3087524"/>
              <a:gd name="connsiteY0" fmla="*/ 0 h 1071887"/>
              <a:gd name="connsiteX1" fmla="*/ 3087524 w 3087524"/>
              <a:gd name="connsiteY1" fmla="*/ 0 h 1071887"/>
              <a:gd name="connsiteX2" fmla="*/ 2071524 w 3087524"/>
              <a:gd name="connsiteY2" fmla="*/ 1057373 h 1071887"/>
              <a:gd name="connsiteX3" fmla="*/ 0 w 3087524"/>
              <a:gd name="connsiteY3" fmla="*/ 1071887 h 1071887"/>
              <a:gd name="connsiteX4" fmla="*/ 0 w 3087524"/>
              <a:gd name="connsiteY4" fmla="*/ 0 h 1071887"/>
              <a:gd name="connsiteX0" fmla="*/ 0 w 3087524"/>
              <a:gd name="connsiteY0" fmla="*/ 0 h 1071887"/>
              <a:gd name="connsiteX1" fmla="*/ 3087524 w 3087524"/>
              <a:gd name="connsiteY1" fmla="*/ 0 h 1071887"/>
              <a:gd name="connsiteX2" fmla="*/ 2071524 w 3087524"/>
              <a:gd name="connsiteY2" fmla="*/ 1057373 h 1071887"/>
              <a:gd name="connsiteX3" fmla="*/ 0 w 3087524"/>
              <a:gd name="connsiteY3" fmla="*/ 1071887 h 1071887"/>
              <a:gd name="connsiteX4" fmla="*/ 0 w 3087524"/>
              <a:gd name="connsiteY4" fmla="*/ 0 h 1071887"/>
              <a:gd name="connsiteX0" fmla="*/ 0 w 3087524"/>
              <a:gd name="connsiteY0" fmla="*/ 0 h 1086401"/>
              <a:gd name="connsiteX1" fmla="*/ 3087524 w 3087524"/>
              <a:gd name="connsiteY1" fmla="*/ 0 h 1086401"/>
              <a:gd name="connsiteX2" fmla="*/ 2086038 w 3087524"/>
              <a:gd name="connsiteY2" fmla="*/ 1086401 h 1086401"/>
              <a:gd name="connsiteX3" fmla="*/ 0 w 3087524"/>
              <a:gd name="connsiteY3" fmla="*/ 1071887 h 1086401"/>
              <a:gd name="connsiteX4" fmla="*/ 0 w 3087524"/>
              <a:gd name="connsiteY4" fmla="*/ 0 h 1086401"/>
              <a:gd name="connsiteX0" fmla="*/ 0 w 3274683"/>
              <a:gd name="connsiteY0" fmla="*/ 0 h 1086401"/>
              <a:gd name="connsiteX1" fmla="*/ 3274683 w 3274683"/>
              <a:gd name="connsiteY1" fmla="*/ 0 h 1086401"/>
              <a:gd name="connsiteX2" fmla="*/ 2086038 w 3274683"/>
              <a:gd name="connsiteY2" fmla="*/ 1086401 h 1086401"/>
              <a:gd name="connsiteX3" fmla="*/ 0 w 3274683"/>
              <a:gd name="connsiteY3" fmla="*/ 1071887 h 1086401"/>
              <a:gd name="connsiteX4" fmla="*/ 0 w 3274683"/>
              <a:gd name="connsiteY4" fmla="*/ 0 h 108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683" h="1086401">
                <a:moveTo>
                  <a:pt x="0" y="0"/>
                </a:moveTo>
                <a:lnTo>
                  <a:pt x="3274683" y="0"/>
                </a:lnTo>
                <a:lnTo>
                  <a:pt x="2086038" y="1086401"/>
                </a:lnTo>
                <a:lnTo>
                  <a:pt x="0" y="1071887"/>
                </a:lnTo>
                <a:lnTo>
                  <a:pt x="0" y="0"/>
                </a:ln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sz="2400">
              <a:latin typeface="微软雅黑 Light" panose="020B0502040204020203" pitchFamily="34" charset="-122"/>
              <a:ea typeface="微软雅黑 Light" panose="020B0502040204020203" pitchFamily="34" charset="-122"/>
            </a:endParaRPr>
          </a:p>
        </p:txBody>
      </p:sp>
      <p:sp>
        <p:nvSpPr>
          <p:cNvPr id="7" name="矩形 9"/>
          <p:cNvSpPr/>
          <p:nvPr/>
        </p:nvSpPr>
        <p:spPr>
          <a:xfrm>
            <a:off x="4197350" y="2017713"/>
            <a:ext cx="4049713" cy="1071562"/>
          </a:xfrm>
          <a:custGeom>
            <a:avLst/>
            <a:gdLst>
              <a:gd name="connsiteX0" fmla="*/ 0 w 2521467"/>
              <a:gd name="connsiteY0" fmla="*/ 0 h 1071887"/>
              <a:gd name="connsiteX1" fmla="*/ 2521467 w 2521467"/>
              <a:gd name="connsiteY1" fmla="*/ 0 h 1071887"/>
              <a:gd name="connsiteX2" fmla="*/ 2521467 w 2521467"/>
              <a:gd name="connsiteY2" fmla="*/ 1071887 h 1071887"/>
              <a:gd name="connsiteX3" fmla="*/ 0 w 2521467"/>
              <a:gd name="connsiteY3" fmla="*/ 1071887 h 1071887"/>
              <a:gd name="connsiteX4" fmla="*/ 0 w 2521467"/>
              <a:gd name="connsiteY4" fmla="*/ 0 h 1071887"/>
              <a:gd name="connsiteX0" fmla="*/ 566058 w 2521467"/>
              <a:gd name="connsiteY0" fmla="*/ 0 h 1071887"/>
              <a:gd name="connsiteX1" fmla="*/ 2521467 w 2521467"/>
              <a:gd name="connsiteY1" fmla="*/ 0 h 1071887"/>
              <a:gd name="connsiteX2" fmla="*/ 2521467 w 2521467"/>
              <a:gd name="connsiteY2" fmla="*/ 1071887 h 1071887"/>
              <a:gd name="connsiteX3" fmla="*/ 0 w 2521467"/>
              <a:gd name="connsiteY3" fmla="*/ 1071887 h 1071887"/>
              <a:gd name="connsiteX4" fmla="*/ 566058 w 2521467"/>
              <a:gd name="connsiteY4" fmla="*/ 0 h 1071887"/>
              <a:gd name="connsiteX0" fmla="*/ 1059543 w 3014952"/>
              <a:gd name="connsiteY0" fmla="*/ 0 h 1086401"/>
              <a:gd name="connsiteX1" fmla="*/ 3014952 w 3014952"/>
              <a:gd name="connsiteY1" fmla="*/ 0 h 1086401"/>
              <a:gd name="connsiteX2" fmla="*/ 3014952 w 3014952"/>
              <a:gd name="connsiteY2" fmla="*/ 1071887 h 1086401"/>
              <a:gd name="connsiteX3" fmla="*/ 0 w 3014952"/>
              <a:gd name="connsiteY3" fmla="*/ 1086401 h 1086401"/>
              <a:gd name="connsiteX4" fmla="*/ 1059543 w 3014952"/>
              <a:gd name="connsiteY4" fmla="*/ 0 h 1086401"/>
              <a:gd name="connsiteX0" fmla="*/ 1074057 w 3029466"/>
              <a:gd name="connsiteY0" fmla="*/ 0 h 1071887"/>
              <a:gd name="connsiteX1" fmla="*/ 3029466 w 3029466"/>
              <a:gd name="connsiteY1" fmla="*/ 0 h 1071887"/>
              <a:gd name="connsiteX2" fmla="*/ 3029466 w 3029466"/>
              <a:gd name="connsiteY2" fmla="*/ 1071887 h 1071887"/>
              <a:gd name="connsiteX3" fmla="*/ 0 w 3029466"/>
              <a:gd name="connsiteY3" fmla="*/ 1071887 h 1071887"/>
              <a:gd name="connsiteX4" fmla="*/ 1074057 w 3029466"/>
              <a:gd name="connsiteY4" fmla="*/ 0 h 1071887"/>
              <a:gd name="connsiteX0" fmla="*/ 1140626 w 3096035"/>
              <a:gd name="connsiteY0" fmla="*/ 0 h 1071887"/>
              <a:gd name="connsiteX1" fmla="*/ 3096035 w 3096035"/>
              <a:gd name="connsiteY1" fmla="*/ 0 h 1071887"/>
              <a:gd name="connsiteX2" fmla="*/ 3096035 w 3096035"/>
              <a:gd name="connsiteY2" fmla="*/ 1071887 h 1071887"/>
              <a:gd name="connsiteX3" fmla="*/ 0 w 3096035"/>
              <a:gd name="connsiteY3" fmla="*/ 1071887 h 1071887"/>
              <a:gd name="connsiteX4" fmla="*/ 1140626 w 3096035"/>
              <a:gd name="connsiteY4" fmla="*/ 0 h 1071887"/>
              <a:gd name="connsiteX0" fmla="*/ 1029678 w 3096035"/>
              <a:gd name="connsiteY0" fmla="*/ 0 h 1071887"/>
              <a:gd name="connsiteX1" fmla="*/ 3096035 w 3096035"/>
              <a:gd name="connsiteY1" fmla="*/ 0 h 1071887"/>
              <a:gd name="connsiteX2" fmla="*/ 3096035 w 3096035"/>
              <a:gd name="connsiteY2" fmla="*/ 1071887 h 1071887"/>
              <a:gd name="connsiteX3" fmla="*/ 0 w 3096035"/>
              <a:gd name="connsiteY3" fmla="*/ 1071887 h 1071887"/>
              <a:gd name="connsiteX4" fmla="*/ 1029678 w 3096035"/>
              <a:gd name="connsiteY4" fmla="*/ 0 h 1071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035" h="1071887">
                <a:moveTo>
                  <a:pt x="1029678" y="0"/>
                </a:moveTo>
                <a:lnTo>
                  <a:pt x="3096035" y="0"/>
                </a:lnTo>
                <a:lnTo>
                  <a:pt x="3096035" y="1071887"/>
                </a:lnTo>
                <a:lnTo>
                  <a:pt x="0" y="1071887"/>
                </a:lnTo>
                <a:lnTo>
                  <a:pt x="1029678" y="0"/>
                </a:lnTo>
                <a:close/>
              </a:path>
            </a:pathLst>
          </a:custGeom>
          <a:solidFill>
            <a:srgbClr val="12A8BC"/>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zh-CN" altLang="en-US" sz="2400">
              <a:latin typeface="微软雅黑 Light" panose="020B0502040204020203" pitchFamily="34" charset="-122"/>
              <a:ea typeface="微软雅黑 Light" panose="020B0502040204020203" pitchFamily="34" charset="-122"/>
            </a:endParaRPr>
          </a:p>
        </p:txBody>
      </p:sp>
      <p:sp>
        <p:nvSpPr>
          <p:cNvPr id="102407" name="矩形 2"/>
          <p:cNvSpPr>
            <a:spLocks noChangeArrowheads="1"/>
          </p:cNvSpPr>
          <p:nvPr/>
        </p:nvSpPr>
        <p:spPr bwMode="auto">
          <a:xfrm>
            <a:off x="2183932" y="2130425"/>
            <a:ext cx="2198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smtClean="0">
                <a:solidFill>
                  <a:schemeClr val="bg1"/>
                </a:solidFill>
                <a:latin typeface="微软雅黑 Light" panose="020B0502040204020203" pitchFamily="34" charset="-122"/>
                <a:ea typeface="微软雅黑 Light" panose="020B0502040204020203" pitchFamily="34" charset="-122"/>
              </a:rPr>
              <a:t>Applied</a:t>
            </a:r>
            <a:endParaRPr lang="en-US" altLang="zh-CN" sz="3600" b="1" dirty="0">
              <a:solidFill>
                <a:schemeClr val="bg1"/>
              </a:solidFill>
              <a:latin typeface="微软雅黑 Light" panose="020B0502040204020203" pitchFamily="34" charset="-122"/>
              <a:ea typeface="微软雅黑 Light" panose="020B0502040204020203" pitchFamily="34" charset="-122"/>
            </a:endParaRPr>
          </a:p>
        </p:txBody>
      </p:sp>
      <p:sp>
        <p:nvSpPr>
          <p:cNvPr id="102408" name="矩形 4"/>
          <p:cNvSpPr>
            <a:spLocks noChangeArrowheads="1"/>
          </p:cNvSpPr>
          <p:nvPr/>
        </p:nvSpPr>
        <p:spPr bwMode="auto">
          <a:xfrm>
            <a:off x="5412289" y="2211388"/>
            <a:ext cx="27318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smtClean="0">
                <a:solidFill>
                  <a:schemeClr val="bg1"/>
                </a:solidFill>
                <a:latin typeface="微软雅黑 Light" panose="020B0502040204020203" pitchFamily="34" charset="-122"/>
                <a:ea typeface="微软雅黑 Light" panose="020B0502040204020203" pitchFamily="34" charset="-122"/>
              </a:rPr>
              <a:t> Obtained</a:t>
            </a:r>
            <a:endParaRPr lang="en-US" altLang="zh-CN" sz="4000" b="1"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70" y="1378949"/>
            <a:ext cx="9365662" cy="4009628"/>
          </a:xfrm>
          <a:prstGeom prst="rect">
            <a:avLst/>
          </a:prstGeom>
        </p:spPr>
      </p:pic>
      <p:sp>
        <p:nvSpPr>
          <p:cNvPr id="11" name="文本框 3"/>
          <p:cNvSpPr txBox="1">
            <a:spLocks noChangeArrowheads="1"/>
          </p:cNvSpPr>
          <p:nvPr/>
        </p:nvSpPr>
        <p:spPr bwMode="auto">
          <a:xfrm>
            <a:off x="285160" y="946751"/>
            <a:ext cx="3445333" cy="432198"/>
          </a:xfrm>
          <a:prstGeom prst="rect">
            <a:avLst/>
          </a:prstGeom>
          <a:solidFill>
            <a:schemeClr val="bg1"/>
          </a:solidFill>
          <a:ln>
            <a:headEnd/>
            <a:tailEnd/>
          </a:ln>
        </p:spPr>
        <p:style>
          <a:lnRef idx="2">
            <a:schemeClr val="accent4"/>
          </a:lnRef>
          <a:fillRef idx="1">
            <a:schemeClr val="lt1"/>
          </a:fillRef>
          <a:effectRef idx="0">
            <a:schemeClr val="accent4"/>
          </a:effectRef>
          <a:fontRef idx="minor">
            <a:schemeClr val="dk1"/>
          </a:fontRef>
        </p:style>
        <p:txBody>
          <a:bodyPr lIns="121900" tIns="60950" rIns="121900" bIns="60950" anchor="ct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100" dirty="0" smtClean="0">
                <a:latin typeface="黑体" panose="02010609060101010101" pitchFamily="49" charset="-122"/>
                <a:ea typeface="黑体" panose="02010609060101010101" pitchFamily="49" charset="-122"/>
              </a:rPr>
              <a:t>Assistant Tool</a:t>
            </a:r>
            <a:endParaRPr lang="zh-CN" altLang="en-US" sz="3100" dirty="0">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20" y="985292"/>
            <a:ext cx="8568951" cy="4609633"/>
          </a:xfrm>
          <a:prstGeom prst="rect">
            <a:avLst/>
          </a:prstGeom>
        </p:spPr>
      </p:pic>
      <p:sp>
        <p:nvSpPr>
          <p:cNvPr id="14" name="矩形 13"/>
          <p:cNvSpPr>
            <a:spLocks noChangeArrowheads="1"/>
          </p:cNvSpPr>
          <p:nvPr/>
        </p:nvSpPr>
        <p:spPr bwMode="auto">
          <a:xfrm>
            <a:off x="1029792" y="2065412"/>
            <a:ext cx="3558254" cy="2930440"/>
          </a:xfrm>
          <a:prstGeom prst="rect">
            <a:avLst/>
          </a:prstGeom>
          <a:solidFill>
            <a:srgbClr val="7AE4F2">
              <a:alpha val="29020"/>
            </a:srgb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109710" tIns="54855" rIns="109710" bIns="54855" anchor="ctr"/>
          <a:lstStyle/>
          <a:p>
            <a:pPr algn="ctr">
              <a:buFont typeface="Arial" panose="020B0604020202020204" pitchFamily="34" charset="0"/>
              <a:buNone/>
              <a:defRPr/>
            </a:pPr>
            <a:endParaRPr lang="zh-CN" altLang="en-US" sz="1900" dirty="0"/>
          </a:p>
        </p:txBody>
      </p:sp>
      <p:sp>
        <p:nvSpPr>
          <p:cNvPr id="12" name="矩形 11"/>
          <p:cNvSpPr>
            <a:spLocks noChangeArrowheads="1"/>
          </p:cNvSpPr>
          <p:nvPr/>
        </p:nvSpPr>
        <p:spPr bwMode="auto">
          <a:xfrm>
            <a:off x="903536" y="1778039"/>
            <a:ext cx="3240360" cy="215365"/>
          </a:xfrm>
          <a:prstGeom prst="rect">
            <a:avLst/>
          </a:prstGeom>
          <a:solidFill>
            <a:srgbClr val="7AE4F2">
              <a:alpha val="29020"/>
            </a:srgbClr>
          </a:solidFill>
          <a:ln w="31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109710" tIns="54855" rIns="109710" bIns="54855" anchor="ctr"/>
          <a:lstStyle/>
          <a:p>
            <a:pPr algn="ctr">
              <a:buFont typeface="Arial" panose="020B0604020202020204" pitchFamily="34" charset="0"/>
              <a:buNone/>
              <a:defRPr/>
            </a:pPr>
            <a:endParaRPr lang="zh-CN" altLang="en-US" sz="19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8" y="1137290"/>
            <a:ext cx="9904536" cy="4168482"/>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706438"/>
            <a:ext cx="65516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38" y="706438"/>
            <a:ext cx="65516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8" y="706438"/>
            <a:ext cx="65516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438" y="706438"/>
            <a:ext cx="65516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矩形 1"/>
          <p:cNvSpPr>
            <a:spLocks noChangeArrowheads="1"/>
          </p:cNvSpPr>
          <p:nvPr/>
        </p:nvSpPr>
        <p:spPr bwMode="auto">
          <a:xfrm>
            <a:off x="458664" y="1277860"/>
            <a:ext cx="97013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rPr>
              <a:t>Translation </a:t>
            </a:r>
          </a:p>
        </p:txBody>
      </p:sp>
      <p:sp>
        <p:nvSpPr>
          <p:cNvPr id="58375" name="矩形 6"/>
          <p:cNvSpPr>
            <a:spLocks noChangeArrowheads="1"/>
          </p:cNvSpPr>
          <p:nvPr/>
        </p:nvSpPr>
        <p:spPr bwMode="auto">
          <a:xfrm>
            <a:off x="154980" y="2329656"/>
            <a:ext cx="57891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1. Titles/Abstracts into CN/EN</a:t>
            </a:r>
          </a:p>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for all 102  countries/organizations/area</a:t>
            </a:r>
            <a:endParaRPr lang="en-US" altLang="zh-CN" sz="18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endParaRPr lang="en-US" altLang="zh-CN" sz="18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2. Patents full-text in Chinese.</a:t>
            </a:r>
            <a:endParaRPr lang="en-US" altLang="zh-CN" sz="18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US/DE/RU</a:t>
            </a:r>
          </a:p>
          <a:p>
            <a:pPr eaLnBrk="1" hangingPunct="1">
              <a:buFont typeface="Arial" panose="020B0604020202020204" pitchFamily="34" charset="0"/>
              <a:buNone/>
            </a:pPr>
            <a:endParaRPr lang="en-US" altLang="zh-CN" sz="18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3. Patents full-text in English.</a:t>
            </a:r>
          </a:p>
          <a:p>
            <a:pPr eaLnBrk="1" hangingPunct="1">
              <a:buFont typeface="Arial" panose="020B0604020202020204" pitchFamily="34" charset="0"/>
              <a:buNone/>
            </a:pPr>
            <a:r>
              <a:rPr lang="en-US" altLang="zh-CN" sz="1800" dirty="0" smtClean="0">
                <a:latin typeface="微软雅黑" panose="020B0503020204020204" pitchFamily="34" charset="-122"/>
                <a:ea typeface="微软雅黑" panose="020B0503020204020204" pitchFamily="34" charset="-122"/>
              </a:rPr>
              <a:t>CN,JP, KR, DE, RU, BR, IN </a:t>
            </a:r>
            <a:endParaRPr lang="en-US" altLang="zh-CN" sz="1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文本框 2"/>
          <p:cNvSpPr txBox="1">
            <a:spLocks noChangeArrowheads="1"/>
          </p:cNvSpPr>
          <p:nvPr/>
        </p:nvSpPr>
        <p:spPr bwMode="auto">
          <a:xfrm>
            <a:off x="3567832" y="1016542"/>
            <a:ext cx="3618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3200" dirty="0" smtClean="0">
                <a:solidFill>
                  <a:srgbClr val="12A8BC"/>
                </a:solidFill>
                <a:latin typeface="微软雅黑 Light" panose="020B0502040204020203" pitchFamily="34" charset="-122"/>
                <a:ea typeface="微软雅黑 Light" panose="020B0502040204020203" pitchFamily="34" charset="-122"/>
              </a:rPr>
              <a:t>After Sale Service</a:t>
            </a:r>
            <a:endParaRPr lang="zh-CN" altLang="en-US" sz="3200" dirty="0">
              <a:solidFill>
                <a:srgbClr val="12A8BC"/>
              </a:solidFill>
              <a:latin typeface="微软雅黑 Light" panose="020B0502040204020203" pitchFamily="34" charset="-122"/>
              <a:ea typeface="微软雅黑 Light" panose="020B0502040204020203" pitchFamily="34" charset="-122"/>
            </a:endParaRPr>
          </a:p>
        </p:txBody>
      </p:sp>
      <p:sp>
        <p:nvSpPr>
          <p:cNvPr id="4" name="矩形 3"/>
          <p:cNvSpPr/>
          <p:nvPr/>
        </p:nvSpPr>
        <p:spPr>
          <a:xfrm flipH="1">
            <a:off x="4589471" y="4657700"/>
            <a:ext cx="2201244" cy="492443"/>
          </a:xfrm>
          <a:prstGeom prst="rect">
            <a:avLst/>
          </a:prstGeom>
        </p:spPr>
        <p:txBody>
          <a:bodyPr wrap="square">
            <a:spAutoFit/>
          </a:bodyPr>
          <a:lstStyle/>
          <a:p>
            <a:pPr eaLnBrk="1" hangingPunct="1">
              <a:lnSpc>
                <a:spcPct val="130000"/>
              </a:lnSpc>
              <a:defRPr/>
            </a:pPr>
            <a:r>
              <a:rPr lang="en-US" altLang="zh-CN" sz="20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Service Email</a:t>
            </a:r>
            <a:endPar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14" name="图片 13"/>
          <p:cNvPicPr>
            <a:picLocks noChangeAspect="1"/>
          </p:cNvPicPr>
          <p:nvPr/>
        </p:nvPicPr>
        <p:blipFill>
          <a:blip r:embed="rId3">
            <a:duotone>
              <a:schemeClr val="accent1">
                <a:shade val="45000"/>
                <a:satMod val="135000"/>
              </a:schemeClr>
              <a:prstClr val="white"/>
            </a:duotone>
          </a:blip>
          <a:stretch>
            <a:fillRect/>
          </a:stretch>
        </p:blipFill>
        <p:spPr>
          <a:xfrm>
            <a:off x="4015438" y="2284208"/>
            <a:ext cx="478017" cy="446450"/>
          </a:xfrm>
          <a:prstGeom prst="rect">
            <a:avLst/>
          </a:prstGeom>
        </p:spPr>
      </p:pic>
      <p:pic>
        <p:nvPicPr>
          <p:cNvPr id="16" name="图片 15"/>
          <p:cNvPicPr>
            <a:picLocks noChangeAspect="1"/>
          </p:cNvPicPr>
          <p:nvPr/>
        </p:nvPicPr>
        <p:blipFill>
          <a:blip r:embed="rId4">
            <a:duotone>
              <a:schemeClr val="accent1">
                <a:shade val="45000"/>
                <a:satMod val="135000"/>
              </a:schemeClr>
              <a:prstClr val="white"/>
            </a:duotone>
          </a:blip>
          <a:stretch>
            <a:fillRect/>
          </a:stretch>
        </p:blipFill>
        <p:spPr>
          <a:xfrm>
            <a:off x="3978387" y="3853513"/>
            <a:ext cx="507811" cy="477429"/>
          </a:xfrm>
          <a:prstGeom prst="rect">
            <a:avLst/>
          </a:prstGeom>
        </p:spPr>
      </p:pic>
      <p:sp>
        <p:nvSpPr>
          <p:cNvPr id="17" name="矩形 16"/>
          <p:cNvSpPr/>
          <p:nvPr/>
        </p:nvSpPr>
        <p:spPr>
          <a:xfrm>
            <a:off x="4589471" y="2219696"/>
            <a:ext cx="2201244" cy="453457"/>
          </a:xfrm>
          <a:prstGeom prst="rect">
            <a:avLst/>
          </a:prstGeom>
        </p:spPr>
        <p:txBody>
          <a:bodyPr wrap="none">
            <a:spAutoFit/>
          </a:bodyPr>
          <a:lstStyle/>
          <a:p>
            <a:pPr eaLnBrk="1" hangingPunct="1">
              <a:lnSpc>
                <a:spcPct val="130000"/>
              </a:lnSpc>
              <a:defRPr/>
            </a:pPr>
            <a:r>
              <a:rPr lang="en-US" altLang="zh-CN" sz="20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Online Training </a:t>
            </a:r>
            <a:r>
              <a:rPr lang="zh-CN" altLang="en-US" sz="20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 </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8" name="矩形 17"/>
          <p:cNvSpPr/>
          <p:nvPr/>
        </p:nvSpPr>
        <p:spPr>
          <a:xfrm>
            <a:off x="4589471" y="3842214"/>
            <a:ext cx="1085554" cy="453457"/>
          </a:xfrm>
          <a:prstGeom prst="rect">
            <a:avLst/>
          </a:prstGeom>
        </p:spPr>
        <p:txBody>
          <a:bodyPr wrap="none">
            <a:spAutoFit/>
          </a:bodyPr>
          <a:lstStyle/>
          <a:p>
            <a:pPr eaLnBrk="1" hangingPunct="1">
              <a:lnSpc>
                <a:spcPct val="130000"/>
              </a:lnSpc>
            </a:pPr>
            <a:r>
              <a:rPr lang="en-US" altLang="zh-CN" sz="20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Hotline</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9" name="矩形 18"/>
          <p:cNvSpPr/>
          <p:nvPr/>
        </p:nvSpPr>
        <p:spPr>
          <a:xfrm>
            <a:off x="4589471" y="3017705"/>
            <a:ext cx="2401619" cy="453457"/>
          </a:xfrm>
          <a:prstGeom prst="rect">
            <a:avLst/>
          </a:prstGeom>
        </p:spPr>
        <p:txBody>
          <a:bodyPr wrap="none">
            <a:spAutoFit/>
          </a:bodyPr>
          <a:lstStyle/>
          <a:p>
            <a:pPr eaLnBrk="1" hangingPunct="1">
              <a:lnSpc>
                <a:spcPct val="130000"/>
              </a:lnSpc>
            </a:pPr>
            <a:r>
              <a:rPr lang="en-US" altLang="zh-CN" sz="20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Online Consultant</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20" name="图片 19"/>
          <p:cNvPicPr>
            <a:picLocks noChangeAspect="1"/>
          </p:cNvPicPr>
          <p:nvPr/>
        </p:nvPicPr>
        <p:blipFill>
          <a:blip r:embed="rId5">
            <a:duotone>
              <a:schemeClr val="accent1">
                <a:shade val="45000"/>
                <a:satMod val="135000"/>
              </a:schemeClr>
              <a:prstClr val="white"/>
            </a:duotone>
          </a:blip>
          <a:stretch>
            <a:fillRect/>
          </a:stretch>
        </p:blipFill>
        <p:spPr>
          <a:xfrm>
            <a:off x="3993773" y="4695402"/>
            <a:ext cx="484667" cy="353232"/>
          </a:xfrm>
          <a:prstGeom prst="rect">
            <a:avLst/>
          </a:prstGeom>
        </p:spPr>
      </p:pic>
      <p:pic>
        <p:nvPicPr>
          <p:cNvPr id="2" name="图片 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26447" y="3079433"/>
            <a:ext cx="429979" cy="429979"/>
          </a:xfrm>
          <a:prstGeom prst="rect">
            <a:avLst/>
          </a:prstGeom>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706380" y="4258340"/>
            <a:ext cx="1639129" cy="36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3448" y="1530194"/>
            <a:ext cx="1132008" cy="96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3"/>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747048" y="3033795"/>
            <a:ext cx="1413623" cy="2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64419" y="1763899"/>
            <a:ext cx="1648029" cy="44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86829" y="1770727"/>
            <a:ext cx="1217546" cy="40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126552" y="4170198"/>
            <a:ext cx="1118267" cy="543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2177032" y="3978541"/>
            <a:ext cx="1447291" cy="765394"/>
          </a:xfrm>
          <a:prstGeom prst="rect">
            <a:avLst/>
          </a:prstGeom>
        </p:spPr>
      </p:pic>
      <p:sp>
        <p:nvSpPr>
          <p:cNvPr id="20" name="文本框 2"/>
          <p:cNvSpPr txBox="1">
            <a:spLocks noChangeArrowheads="1"/>
          </p:cNvSpPr>
          <p:nvPr/>
        </p:nvSpPr>
        <p:spPr bwMode="auto">
          <a:xfrm>
            <a:off x="298104" y="1813887"/>
            <a:ext cx="1672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r>
              <a:rPr lang="en-US" altLang="zh-CN" sz="1600" b="1" dirty="0"/>
              <a:t>E-communication</a:t>
            </a:r>
          </a:p>
        </p:txBody>
      </p:sp>
      <p:pic>
        <p:nvPicPr>
          <p:cNvPr id="21" name="图片 20"/>
          <p:cNvPicPr>
            <a:picLocks noChangeAspect="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5549447" y="1699369"/>
            <a:ext cx="1767184" cy="589061"/>
          </a:xfrm>
          <a:prstGeom prst="rect">
            <a:avLst/>
          </a:prstGeom>
        </p:spPr>
      </p:pic>
      <p:sp>
        <p:nvSpPr>
          <p:cNvPr id="23" name="文本框 2"/>
          <p:cNvSpPr txBox="1">
            <a:spLocks noChangeArrowheads="1"/>
          </p:cNvSpPr>
          <p:nvPr/>
        </p:nvSpPr>
        <p:spPr bwMode="auto">
          <a:xfrm>
            <a:off x="255464" y="3010709"/>
            <a:ext cx="1715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dirty="0"/>
              <a:t> Home Appliances</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24" name="Picture 9"/>
          <p:cNvPicPr>
            <a:picLocks noChangeAspect="1" noChangeArrowheads="1"/>
          </p:cNvPicPr>
          <p:nvPr/>
        </p:nvPicPr>
        <p:blipFill>
          <a:blip r:embed="rId14" cstate="print">
            <a:grayscl/>
            <a:extLst>
              <a:ext uri="{28A0092B-C50C-407E-A947-70E740481C1C}">
                <a14:useLocalDpi xmlns:a14="http://schemas.microsoft.com/office/drawing/2010/main" val="0"/>
              </a:ext>
            </a:extLst>
          </a:blip>
          <a:srcRect/>
          <a:stretch>
            <a:fillRect/>
          </a:stretch>
        </p:blipFill>
        <p:spPr bwMode="auto">
          <a:xfrm>
            <a:off x="2171784" y="3019339"/>
            <a:ext cx="1537367" cy="34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9"/>
          <p:cNvPicPr>
            <a:picLocks noChangeAspect="1" noChangeArrowheads="1"/>
          </p:cNvPicPr>
          <p:nvPr/>
        </p:nvPicPr>
        <p:blipFill>
          <a:blip r:embed="rId15" cstate="print">
            <a:grayscl/>
            <a:extLst>
              <a:ext uri="{28A0092B-C50C-407E-A947-70E740481C1C}">
                <a14:useLocalDpi xmlns:a14="http://schemas.microsoft.com/office/drawing/2010/main" val="0"/>
              </a:ext>
            </a:extLst>
          </a:blip>
          <a:srcRect/>
          <a:stretch>
            <a:fillRect/>
          </a:stretch>
        </p:blipFill>
        <p:spPr bwMode="auto">
          <a:xfrm>
            <a:off x="4132747" y="2902764"/>
            <a:ext cx="933844" cy="49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图片 25"/>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7560016" y="2902764"/>
            <a:ext cx="1477829" cy="575368"/>
          </a:xfrm>
          <a:prstGeom prst="rect">
            <a:avLst/>
          </a:prstGeom>
        </p:spPr>
      </p:pic>
      <p:pic>
        <p:nvPicPr>
          <p:cNvPr id="29" name="Picture 8"/>
          <p:cNvPicPr>
            <a:picLocks noChangeAspect="1" noChangeArrowheads="1"/>
          </p:cNvPicPr>
          <p:nvPr/>
        </p:nvPicPr>
        <p:blipFill>
          <a:blip r:embed="rId18" cstate="print">
            <a:grayscl/>
            <a:extLst>
              <a:ext uri="{28A0092B-C50C-407E-A947-70E740481C1C}">
                <a14:useLocalDpi xmlns:a14="http://schemas.microsoft.com/office/drawing/2010/main" val="0"/>
              </a:ext>
            </a:extLst>
          </a:blip>
          <a:srcRect/>
          <a:stretch>
            <a:fillRect/>
          </a:stretch>
        </p:blipFill>
        <p:spPr bwMode="auto">
          <a:xfrm>
            <a:off x="7676181" y="4191293"/>
            <a:ext cx="1128029" cy="54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文本框 2"/>
          <p:cNvSpPr txBox="1">
            <a:spLocks noChangeArrowheads="1"/>
          </p:cNvSpPr>
          <p:nvPr/>
        </p:nvSpPr>
        <p:spPr bwMode="auto">
          <a:xfrm>
            <a:off x="91683" y="4323847"/>
            <a:ext cx="2409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dirty="0"/>
              <a:t>Equipment </a:t>
            </a:r>
            <a:r>
              <a:rPr lang="en-US" altLang="zh-CN" sz="1600" b="1" dirty="0" smtClean="0"/>
              <a:t>Manufacturing</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4197321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751389" y="1793845"/>
            <a:ext cx="963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Internet</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 name="文本框 2"/>
          <p:cNvSpPr txBox="1">
            <a:spLocks noChangeArrowheads="1"/>
          </p:cNvSpPr>
          <p:nvPr/>
        </p:nvSpPr>
        <p:spPr bwMode="auto">
          <a:xfrm>
            <a:off x="810723" y="3017808"/>
            <a:ext cx="13403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Automobile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4" name="Picture 35"/>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875899" y="1832716"/>
            <a:ext cx="1494597" cy="35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246730" y="1751522"/>
            <a:ext cx="1103351"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4"/>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574205" y="1751522"/>
            <a:ext cx="1322219" cy="48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grayscl/>
          </a:blip>
          <a:stretch>
            <a:fillRect/>
          </a:stretch>
        </p:blipFill>
        <p:spPr>
          <a:xfrm>
            <a:off x="5841292" y="1712736"/>
            <a:ext cx="1101993" cy="474493"/>
          </a:xfrm>
          <a:prstGeom prst="rect">
            <a:avLst/>
          </a:prstGeom>
        </p:spPr>
      </p:pic>
      <p:pic>
        <p:nvPicPr>
          <p:cNvPr id="10" name="Picture 20"/>
          <p:cNvPicPr>
            <a:picLocks noChangeAspect="1" noChangeArrowheads="1"/>
          </p:cNvPicPr>
          <p:nvPr/>
        </p:nvPicPr>
        <p:blipFill rotWithShape="1">
          <a:blip r:embed="rId6" cstate="print">
            <a:grayscl/>
            <a:extLst>
              <a:ext uri="{28A0092B-C50C-407E-A947-70E740481C1C}">
                <a14:useLocalDpi xmlns:a14="http://schemas.microsoft.com/office/drawing/2010/main" val="0"/>
              </a:ext>
            </a:extLst>
          </a:blip>
          <a:srcRect t="-1" r="70533" b="-8270"/>
          <a:stretch/>
        </p:blipFill>
        <p:spPr bwMode="auto">
          <a:xfrm>
            <a:off x="2246730" y="2758922"/>
            <a:ext cx="1072543" cy="91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9"/>
          <p:cNvPicPr>
            <a:picLocks noChangeAspect="1" noChangeArrowheads="1"/>
          </p:cNvPicPr>
          <p:nvPr/>
        </p:nvPicPr>
        <p:blipFill rotWithShape="1">
          <a:blip r:embed="rId7" cstate="print">
            <a:grayscl/>
            <a:extLst>
              <a:ext uri="{28A0092B-C50C-407E-A947-70E740481C1C}">
                <a14:useLocalDpi xmlns:a14="http://schemas.microsoft.com/office/drawing/2010/main" val="0"/>
              </a:ext>
            </a:extLst>
          </a:blip>
          <a:srcRect t="1" r="54655" b="-14913"/>
          <a:stretch/>
        </p:blipFill>
        <p:spPr bwMode="auto">
          <a:xfrm>
            <a:off x="4071069" y="2780463"/>
            <a:ext cx="1055124" cy="8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2"/>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5834053" y="2982031"/>
            <a:ext cx="1226326" cy="47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文本框 12"/>
          <p:cNvSpPr txBox="1">
            <a:spLocks noChangeArrowheads="1"/>
          </p:cNvSpPr>
          <p:nvPr/>
        </p:nvSpPr>
        <p:spPr bwMode="auto">
          <a:xfrm>
            <a:off x="810723" y="4225652"/>
            <a:ext cx="8566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Energy</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14" name="Picture 18"/>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2276685" y="4213767"/>
            <a:ext cx="1117268" cy="45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7"/>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3903838" y="4110631"/>
            <a:ext cx="1461240" cy="45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图片 17"/>
          <p:cNvPicPr>
            <a:picLocks noChangeAspect="1"/>
          </p:cNvPicPr>
          <p:nvPr/>
        </p:nvPicPr>
        <p:blipFill>
          <a:blip r:embed="rId11">
            <a:grayscl/>
          </a:blip>
          <a:stretch>
            <a:fillRect/>
          </a:stretch>
        </p:blipFill>
        <p:spPr>
          <a:xfrm>
            <a:off x="7541495" y="4170357"/>
            <a:ext cx="1315172" cy="591035"/>
          </a:xfrm>
          <a:prstGeom prst="rect">
            <a:avLst/>
          </a:prstGeom>
        </p:spPr>
      </p:pic>
      <p:pic>
        <p:nvPicPr>
          <p:cNvPr id="19" name="图片 18"/>
          <p:cNvPicPr>
            <a:picLocks noChangeAspect="1"/>
          </p:cNvPicPr>
          <p:nvPr/>
        </p:nvPicPr>
        <p:blipFill>
          <a:blip r:embed="rId12">
            <a:grayscl/>
          </a:blip>
          <a:stretch>
            <a:fillRect/>
          </a:stretch>
        </p:blipFill>
        <p:spPr>
          <a:xfrm>
            <a:off x="5874963" y="4052532"/>
            <a:ext cx="999288" cy="778586"/>
          </a:xfrm>
          <a:prstGeom prst="rect">
            <a:avLst/>
          </a:prstGeom>
        </p:spPr>
      </p:pic>
      <p:pic>
        <p:nvPicPr>
          <p:cNvPr id="20" name="图片 19"/>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7709814" y="2813731"/>
            <a:ext cx="978533" cy="652920"/>
          </a:xfrm>
          <a:prstGeom prst="rect">
            <a:avLst/>
          </a:prstGeom>
        </p:spPr>
      </p:pic>
    </p:spTree>
    <p:extLst>
      <p:ext uri="{BB962C8B-B14F-4D97-AF65-F5344CB8AC3E}">
        <p14:creationId xmlns:p14="http://schemas.microsoft.com/office/powerpoint/2010/main" val="2690439871"/>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385233" y="1813537"/>
            <a:ext cx="120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buFont typeface="Arial" panose="020B0604020202020204" pitchFamily="34" charset="0"/>
              <a:buNone/>
              <a:defRPr sz="1600">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742950" indent="-285750"/>
            <a:lvl3pPr marL="1143000" indent="-228600"/>
            <a:lvl4pPr marL="1600200" indent="-228600"/>
            <a:lvl5pPr marL="2057400" indent="-228600"/>
            <a:lvl6pPr marL="2514600" indent="-228600" defTabSz="712788" eaLnBrk="0" fontAlgn="base" hangingPunct="0">
              <a:spcBef>
                <a:spcPct val="0"/>
              </a:spcBef>
              <a:spcAft>
                <a:spcPct val="0"/>
              </a:spcAft>
            </a:lvl6pPr>
            <a:lvl7pPr marL="2971800" indent="-228600" defTabSz="712788" eaLnBrk="0" fontAlgn="base" hangingPunct="0">
              <a:spcBef>
                <a:spcPct val="0"/>
              </a:spcBef>
              <a:spcAft>
                <a:spcPct val="0"/>
              </a:spcAft>
            </a:lvl7pPr>
            <a:lvl8pPr marL="3429000" indent="-228600" defTabSz="712788" eaLnBrk="0" fontAlgn="base" hangingPunct="0">
              <a:spcBef>
                <a:spcPct val="0"/>
              </a:spcBef>
              <a:spcAft>
                <a:spcPct val="0"/>
              </a:spcAft>
            </a:lvl8pPr>
            <a:lvl9pPr marL="3886200" indent="-228600" defTabSz="712788" eaLnBrk="0" fontAlgn="base" hangingPunct="0">
              <a:spcBef>
                <a:spcPct val="0"/>
              </a:spcBef>
              <a:spcAft>
                <a:spcPct val="0"/>
              </a:spcAft>
            </a:lvl9pPr>
          </a:lstStyle>
          <a:p>
            <a:r>
              <a:rPr lang="en-US" altLang="zh-CN" dirty="0"/>
              <a:t>Aerospace</a:t>
            </a:r>
          </a:p>
        </p:txBody>
      </p:sp>
      <p:sp>
        <p:nvSpPr>
          <p:cNvPr id="3" name="文本框 2"/>
          <p:cNvSpPr txBox="1">
            <a:spLocks noChangeArrowheads="1"/>
          </p:cNvSpPr>
          <p:nvPr/>
        </p:nvSpPr>
        <p:spPr bwMode="auto">
          <a:xfrm>
            <a:off x="96527" y="3017808"/>
            <a:ext cx="2009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Consulting Service</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3" name="文本框 12"/>
          <p:cNvSpPr txBox="1">
            <a:spLocks noChangeArrowheads="1"/>
          </p:cNvSpPr>
          <p:nvPr/>
        </p:nvSpPr>
        <p:spPr bwMode="auto">
          <a:xfrm>
            <a:off x="396671" y="4242082"/>
            <a:ext cx="9156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Agency</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17"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046548" y="1611795"/>
            <a:ext cx="1008112" cy="6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482208" y="1611795"/>
            <a:ext cx="3414216" cy="75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7"/>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415704" y="1555207"/>
            <a:ext cx="890139" cy="78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806899" y="2857057"/>
            <a:ext cx="1580461" cy="76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6"/>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066722" y="2826658"/>
            <a:ext cx="1562520" cy="61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图片 2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5684058" y="2982571"/>
            <a:ext cx="1426594" cy="415009"/>
          </a:xfrm>
          <a:prstGeom prst="rect">
            <a:avLst/>
          </a:prstGeom>
        </p:spPr>
      </p:pic>
      <p:pic>
        <p:nvPicPr>
          <p:cNvPr id="25" name="Picture 5"/>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l="-1" r="75682" b="-5923"/>
          <a:stretch/>
        </p:blipFill>
        <p:spPr bwMode="auto">
          <a:xfrm>
            <a:off x="2197246" y="4032627"/>
            <a:ext cx="684888" cy="81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rotWithShape="1">
          <a:blip r:embed="rId9" cstate="print">
            <a:grayscl/>
            <a:extLst>
              <a:ext uri="{28A0092B-C50C-407E-A947-70E740481C1C}">
                <a14:useLocalDpi xmlns:a14="http://schemas.microsoft.com/office/drawing/2010/main" val="0"/>
              </a:ext>
            </a:extLst>
          </a:blip>
          <a:srcRect r="81143" b="-5463"/>
          <a:stretch/>
        </p:blipFill>
        <p:spPr bwMode="auto">
          <a:xfrm>
            <a:off x="3892121" y="4100574"/>
            <a:ext cx="555162" cy="63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5581228" y="4119659"/>
            <a:ext cx="1632253" cy="56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7681137" y="2725540"/>
            <a:ext cx="1051533" cy="83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图片 30"/>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7498735" y="4137424"/>
            <a:ext cx="1397689" cy="501898"/>
          </a:xfrm>
          <a:prstGeom prst="rect">
            <a:avLst/>
          </a:prstGeom>
        </p:spPr>
      </p:pic>
      <p:sp>
        <p:nvSpPr>
          <p:cNvPr id="33" name="文本框 32"/>
          <p:cNvSpPr txBox="1">
            <a:spLocks noChangeArrowheads="1"/>
          </p:cNvSpPr>
          <p:nvPr/>
        </p:nvSpPr>
        <p:spPr bwMode="auto">
          <a:xfrm>
            <a:off x="2827769" y="4239212"/>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dirty="0">
                <a:solidFill>
                  <a:schemeClr val="tx1">
                    <a:lumMod val="75000"/>
                    <a:lumOff val="25000"/>
                  </a:schemeClr>
                </a:solidFill>
                <a:latin typeface="微软雅黑 Light" panose="020B0502040204020203" pitchFamily="34" charset="-122"/>
                <a:ea typeface="微软雅黑 Light" panose="020B0502040204020203" pitchFamily="34" charset="-122"/>
              </a:rPr>
              <a:t>柳沈</a:t>
            </a:r>
          </a:p>
        </p:txBody>
      </p:sp>
      <p:sp>
        <p:nvSpPr>
          <p:cNvPr id="34" name="文本框 33"/>
          <p:cNvSpPr txBox="1">
            <a:spLocks noChangeArrowheads="1"/>
          </p:cNvSpPr>
          <p:nvPr/>
        </p:nvSpPr>
        <p:spPr bwMode="auto">
          <a:xfrm>
            <a:off x="4359920" y="421570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dirty="0">
                <a:solidFill>
                  <a:schemeClr val="tx1">
                    <a:lumMod val="75000"/>
                    <a:lumOff val="25000"/>
                  </a:schemeClr>
                </a:solidFill>
                <a:latin typeface="微软雅黑 Light" panose="020B0502040204020203" pitchFamily="34" charset="-122"/>
                <a:ea typeface="微软雅黑 Light" panose="020B0502040204020203" pitchFamily="34" charset="-122"/>
              </a:rPr>
              <a:t>贸促会</a:t>
            </a:r>
          </a:p>
        </p:txBody>
      </p:sp>
    </p:spTree>
    <p:extLst>
      <p:ext uri="{BB962C8B-B14F-4D97-AF65-F5344CB8AC3E}">
        <p14:creationId xmlns:p14="http://schemas.microsoft.com/office/powerpoint/2010/main" val="3291565927"/>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rrowheads="1"/>
          </p:cNvSpPr>
          <p:nvPr/>
        </p:nvSpPr>
        <p:spPr bwMode="auto">
          <a:xfrm>
            <a:off x="615504" y="1798866"/>
            <a:ext cx="1263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Biomedical</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 name="文本框 2"/>
          <p:cNvSpPr txBox="1">
            <a:spLocks noChangeArrowheads="1"/>
          </p:cNvSpPr>
          <p:nvPr/>
        </p:nvSpPr>
        <p:spPr bwMode="auto">
          <a:xfrm>
            <a:off x="388124" y="4250174"/>
            <a:ext cx="20252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Research </a:t>
            </a: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Institutes</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4" name="文本框 3"/>
          <p:cNvSpPr txBox="1">
            <a:spLocks noChangeArrowheads="1"/>
          </p:cNvSpPr>
          <p:nvPr/>
        </p:nvSpPr>
        <p:spPr bwMode="auto">
          <a:xfrm>
            <a:off x="615504" y="3037502"/>
            <a:ext cx="14076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Government</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pic>
        <p:nvPicPr>
          <p:cNvPr id="18" name="图片 17"/>
          <p:cNvPicPr>
            <a:picLocks noChangeAspect="1"/>
          </p:cNvPicPr>
          <p:nvPr/>
        </p:nvPicPr>
        <p:blipFill>
          <a:blip r:embed="rId3">
            <a:grayscl/>
          </a:blip>
          <a:stretch>
            <a:fillRect/>
          </a:stretch>
        </p:blipFill>
        <p:spPr>
          <a:xfrm>
            <a:off x="2413422" y="2682049"/>
            <a:ext cx="853669" cy="856027"/>
          </a:xfrm>
          <a:prstGeom prst="rect">
            <a:avLst/>
          </a:prstGeom>
        </p:spPr>
      </p:pic>
      <p:pic>
        <p:nvPicPr>
          <p:cNvPr id="19" name="图片 18"/>
          <p:cNvPicPr>
            <a:picLocks noChangeAspect="1"/>
          </p:cNvPicPr>
          <p:nvPr/>
        </p:nvPicPr>
        <p:blipFill>
          <a:blip r:embed="rId4">
            <a:grayscl/>
          </a:blip>
          <a:stretch>
            <a:fillRect/>
          </a:stretch>
        </p:blipFill>
        <p:spPr>
          <a:xfrm>
            <a:off x="4154600" y="2722658"/>
            <a:ext cx="853392" cy="846309"/>
          </a:xfrm>
          <a:prstGeom prst="rect">
            <a:avLst/>
          </a:prstGeom>
        </p:spPr>
      </p:pic>
      <p:pic>
        <p:nvPicPr>
          <p:cNvPr id="20" name="图片 19"/>
          <p:cNvPicPr>
            <a:picLocks noChangeAspect="1"/>
          </p:cNvPicPr>
          <p:nvPr/>
        </p:nvPicPr>
        <p:blipFill>
          <a:blip r:embed="rId5">
            <a:grayscl/>
          </a:blip>
          <a:stretch>
            <a:fillRect/>
          </a:stretch>
        </p:blipFill>
        <p:spPr>
          <a:xfrm>
            <a:off x="6052130" y="2714442"/>
            <a:ext cx="862708" cy="865455"/>
          </a:xfrm>
          <a:prstGeom prst="rect">
            <a:avLst/>
          </a:prstGeom>
        </p:spPr>
      </p:pic>
      <p:pic>
        <p:nvPicPr>
          <p:cNvPr id="21" name="图片 20"/>
          <p:cNvPicPr>
            <a:picLocks noChangeAspect="1"/>
          </p:cNvPicPr>
          <p:nvPr/>
        </p:nvPicPr>
        <p:blipFill>
          <a:blip r:embed="rId6">
            <a:grayscl/>
          </a:blip>
          <a:stretch>
            <a:fillRect/>
          </a:stretch>
        </p:blipFill>
        <p:spPr>
          <a:xfrm>
            <a:off x="7836185" y="2694416"/>
            <a:ext cx="890293" cy="885481"/>
          </a:xfrm>
          <a:prstGeom prst="rect">
            <a:avLst/>
          </a:prstGeom>
        </p:spPr>
      </p:pic>
      <p:sp>
        <p:nvSpPr>
          <p:cNvPr id="22" name="文本框 21"/>
          <p:cNvSpPr txBox="1">
            <a:spLocks noChangeArrowheads="1"/>
          </p:cNvSpPr>
          <p:nvPr/>
        </p:nvSpPr>
        <p:spPr bwMode="auto">
          <a:xfrm>
            <a:off x="2352322" y="354698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浙江大学</a:t>
            </a:r>
          </a:p>
        </p:txBody>
      </p:sp>
      <p:sp>
        <p:nvSpPr>
          <p:cNvPr id="23" name="文本框 22"/>
          <p:cNvSpPr txBox="1">
            <a:spLocks noChangeArrowheads="1"/>
          </p:cNvSpPr>
          <p:nvPr/>
        </p:nvSpPr>
        <p:spPr bwMode="auto">
          <a:xfrm>
            <a:off x="3837896" y="354698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华南理工大学</a:t>
            </a:r>
          </a:p>
        </p:txBody>
      </p:sp>
      <p:sp>
        <p:nvSpPr>
          <p:cNvPr id="24" name="文本框 23"/>
          <p:cNvSpPr txBox="1">
            <a:spLocks noChangeArrowheads="1"/>
          </p:cNvSpPr>
          <p:nvPr/>
        </p:nvSpPr>
        <p:spPr bwMode="auto">
          <a:xfrm>
            <a:off x="5998842" y="354698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同济大学</a:t>
            </a:r>
          </a:p>
        </p:txBody>
      </p:sp>
      <p:sp>
        <p:nvSpPr>
          <p:cNvPr id="25" name="文本框 24"/>
          <p:cNvSpPr txBox="1">
            <a:spLocks noChangeArrowheads="1"/>
          </p:cNvSpPr>
          <p:nvPr/>
        </p:nvSpPr>
        <p:spPr bwMode="auto">
          <a:xfrm>
            <a:off x="7836185" y="356896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东南大学</a:t>
            </a:r>
          </a:p>
        </p:txBody>
      </p:sp>
      <p:pic>
        <p:nvPicPr>
          <p:cNvPr id="26" name="图片 25"/>
          <p:cNvPicPr>
            <a:picLocks noChangeAspect="1"/>
          </p:cNvPicPr>
          <p:nvPr/>
        </p:nvPicPr>
        <p:blipFill>
          <a:blip r:embed="rId7">
            <a:grayscl/>
            <a:extLst>
              <a:ext uri="{BEBA8EAE-BF5A-486C-A8C5-ECC9F3942E4B}">
                <a14:imgProps xmlns:a14="http://schemas.microsoft.com/office/drawing/2010/main">
                  <a14:imgLayer r:embed="rId8">
                    <a14:imgEffect>
                      <a14:saturation sat="33000"/>
                    </a14:imgEffect>
                  </a14:imgLayer>
                </a14:imgProps>
              </a:ext>
            </a:extLst>
          </a:blip>
          <a:stretch>
            <a:fillRect/>
          </a:stretch>
        </p:blipFill>
        <p:spPr>
          <a:xfrm>
            <a:off x="2334149" y="4037589"/>
            <a:ext cx="1023576" cy="980151"/>
          </a:xfrm>
          <a:prstGeom prst="rect">
            <a:avLst/>
          </a:prstGeom>
        </p:spPr>
      </p:pic>
      <p:pic>
        <p:nvPicPr>
          <p:cNvPr id="27" name="图片 26"/>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045876" y="4203443"/>
            <a:ext cx="1075487" cy="535548"/>
          </a:xfrm>
          <a:prstGeom prst="rect">
            <a:avLst/>
          </a:prstGeom>
        </p:spPr>
      </p:pic>
      <p:pic>
        <p:nvPicPr>
          <p:cNvPr id="28" name="图片 27"/>
          <p:cNvPicPr>
            <a:picLocks noChangeAspect="1"/>
          </p:cNvPicPr>
          <p:nvPr/>
        </p:nvPicPr>
        <p:blipFill rotWithShape="1">
          <a:blip r:embed="rId11">
            <a:extLst>
              <a:ext uri="{BEBA8EAE-BF5A-486C-A8C5-ECC9F3942E4B}">
                <a14:imgProps xmlns:a14="http://schemas.microsoft.com/office/drawing/2010/main">
                  <a14:imgLayer r:embed="rId12">
                    <a14:imgEffect>
                      <a14:saturation sat="0"/>
                    </a14:imgEffect>
                  </a14:imgLayer>
                </a14:imgProps>
              </a:ext>
            </a:extLst>
          </a:blip>
          <a:srcRect b="43842"/>
          <a:stretch/>
        </p:blipFill>
        <p:spPr>
          <a:xfrm>
            <a:off x="5538255" y="4037589"/>
            <a:ext cx="1820340" cy="653308"/>
          </a:xfrm>
          <a:prstGeom prst="rect">
            <a:avLst/>
          </a:prstGeom>
        </p:spPr>
      </p:pic>
      <p:sp>
        <p:nvSpPr>
          <p:cNvPr id="29" name="文本框 28"/>
          <p:cNvSpPr txBox="1">
            <a:spLocks noChangeArrowheads="1"/>
          </p:cNvSpPr>
          <p:nvPr/>
        </p:nvSpPr>
        <p:spPr bwMode="auto">
          <a:xfrm>
            <a:off x="5818890" y="4618072"/>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上海情报所</a:t>
            </a:r>
          </a:p>
        </p:txBody>
      </p:sp>
      <p:sp>
        <p:nvSpPr>
          <p:cNvPr id="30" name="矩形 29"/>
          <p:cNvSpPr/>
          <p:nvPr/>
        </p:nvSpPr>
        <p:spPr>
          <a:xfrm>
            <a:off x="7631000" y="4202574"/>
            <a:ext cx="121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甘肃省</a:t>
            </a:r>
            <a:endParaRPr lang="en-US" altLang="zh-CN"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eaLnBrk="1" hangingPunct="1"/>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科技情报所</a:t>
            </a:r>
          </a:p>
        </p:txBody>
      </p:sp>
      <p:pic>
        <p:nvPicPr>
          <p:cNvPr id="31" name="图片 30"/>
          <p:cNvPicPr>
            <a:picLocks noChangeAspect="1"/>
          </p:cNvPicPr>
          <p:nvPr/>
        </p:nvPicPr>
        <p:blipFill>
          <a:blip r:embed="rId13">
            <a:grayscl/>
          </a:blip>
          <a:stretch>
            <a:fillRect/>
          </a:stretch>
        </p:blipFill>
        <p:spPr>
          <a:xfrm>
            <a:off x="2365444" y="1417340"/>
            <a:ext cx="833275" cy="951470"/>
          </a:xfrm>
          <a:prstGeom prst="rect">
            <a:avLst/>
          </a:prstGeom>
        </p:spPr>
      </p:pic>
      <p:pic>
        <p:nvPicPr>
          <p:cNvPr id="32" name="图片 31"/>
          <p:cNvPicPr>
            <a:picLocks noChangeAspect="1"/>
          </p:cNvPicPr>
          <p:nvPr/>
        </p:nvPicPr>
        <p:blipFill>
          <a:blip r:embed="rId14">
            <a:grayscl/>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4074125" y="1499502"/>
            <a:ext cx="1002099" cy="818508"/>
          </a:xfrm>
          <a:prstGeom prst="rect">
            <a:avLst/>
          </a:prstGeom>
        </p:spPr>
      </p:pic>
      <p:pic>
        <p:nvPicPr>
          <p:cNvPr id="33" name="图片 32"/>
          <p:cNvPicPr>
            <a:picLocks noChangeAspect="1"/>
          </p:cNvPicPr>
          <p:nvPr/>
        </p:nvPicPr>
        <p:blipFill>
          <a:blip r:embed="rId16">
            <a:grayscl/>
            <a:extLst>
              <a:ext uri="{BEBA8EAE-BF5A-486C-A8C5-ECC9F3942E4B}">
                <a14:imgProps xmlns:a14="http://schemas.microsoft.com/office/drawing/2010/main">
                  <a14:imgLayer r:embed="rId17">
                    <a14:imgEffect>
                      <a14:saturation sat="200000"/>
                    </a14:imgEffect>
                    <a14:imgEffect>
                      <a14:brightnessContrast contrast="20000"/>
                    </a14:imgEffect>
                  </a14:imgLayer>
                </a14:imgProps>
              </a:ext>
            </a:extLst>
          </a:blip>
          <a:stretch>
            <a:fillRect/>
          </a:stretch>
        </p:blipFill>
        <p:spPr>
          <a:xfrm>
            <a:off x="5595937" y="1831975"/>
            <a:ext cx="1704975" cy="323850"/>
          </a:xfrm>
          <a:prstGeom prst="rect">
            <a:avLst/>
          </a:prstGeom>
        </p:spPr>
      </p:pic>
      <p:pic>
        <p:nvPicPr>
          <p:cNvPr id="34" name="图片 33"/>
          <p:cNvPicPr>
            <a:picLocks noChangeAspect="1"/>
          </p:cNvPicPr>
          <p:nvPr/>
        </p:nvPicPr>
        <p:blipFill>
          <a:blip r:embed="rId18">
            <a:grayscl/>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7533414" y="1773530"/>
            <a:ext cx="1430472" cy="440740"/>
          </a:xfrm>
          <a:prstGeom prst="rect">
            <a:avLst/>
          </a:prstGeom>
        </p:spPr>
      </p:pic>
    </p:spTree>
    <p:extLst>
      <p:ext uri="{BB962C8B-B14F-4D97-AF65-F5344CB8AC3E}">
        <p14:creationId xmlns:p14="http://schemas.microsoft.com/office/powerpoint/2010/main" val="408624552"/>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633364"/>
            <a:ext cx="6624042" cy="391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矩形 2"/>
          <p:cNvSpPr>
            <a:spLocks noChangeArrowheads="1"/>
          </p:cNvSpPr>
          <p:nvPr/>
        </p:nvSpPr>
        <p:spPr bwMode="auto">
          <a:xfrm>
            <a:off x="7312248" y="2038315"/>
            <a:ext cx="3168352" cy="20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000" dirty="0">
                <a:solidFill>
                  <a:srgbClr val="12A8BC"/>
                </a:solidFill>
                <a:latin typeface="微软雅黑 Light" panose="020B0502040204020203" pitchFamily="34" charset="-122"/>
                <a:ea typeface="微软雅黑 Light" panose="020B0502040204020203" pitchFamily="34" charset="-122"/>
              </a:rPr>
              <a:t>Use </a:t>
            </a:r>
            <a:r>
              <a:rPr lang="en-US" altLang="zh-CN" sz="2000" dirty="0" smtClean="0">
                <a:solidFill>
                  <a:srgbClr val="12A8BC"/>
                </a:solidFill>
                <a:latin typeface="微软雅黑 Light" panose="020B0502040204020203" pitchFamily="34" charset="-122"/>
                <a:ea typeface="微软雅黑 Light" panose="020B0502040204020203" pitchFamily="34" charset="-122"/>
              </a:rPr>
              <a:t>Chinese, English and some other languages to </a:t>
            </a:r>
            <a:r>
              <a:rPr lang="en-US" altLang="zh-CN" sz="2000" dirty="0">
                <a:solidFill>
                  <a:srgbClr val="12A8BC"/>
                </a:solidFill>
                <a:latin typeface="微软雅黑 Light" panose="020B0502040204020203" pitchFamily="34" charset="-122"/>
                <a:ea typeface="微软雅黑 Light" panose="020B0502040204020203" pitchFamily="34" charset="-122"/>
              </a:rPr>
              <a:t>search/browse global </a:t>
            </a:r>
            <a:r>
              <a:rPr lang="en-US" altLang="zh-CN" sz="2000" dirty="0" smtClean="0">
                <a:solidFill>
                  <a:srgbClr val="12A8BC"/>
                </a:solidFill>
                <a:latin typeface="微软雅黑 Light" panose="020B0502040204020203" pitchFamily="34" charset="-122"/>
                <a:ea typeface="微软雅黑 Light" panose="020B0502040204020203" pitchFamily="34" charset="-122"/>
              </a:rPr>
              <a:t>patents</a:t>
            </a:r>
            <a:endParaRPr lang="zh-CN" altLang="en-US" sz="2000" dirty="0">
              <a:latin typeface="微软雅黑 Light" panose="020B0502040204020203" pitchFamily="34" charset="-122"/>
              <a:ea typeface="微软雅黑 Light" panose="020B0502040204020203" pitchFamily="34" charset="-122"/>
            </a:endParaRPr>
          </a:p>
        </p:txBody>
      </p:sp>
      <p:sp>
        <p:nvSpPr>
          <p:cNvPr id="59396" name="文本框 44"/>
          <p:cNvSpPr txBox="1">
            <a:spLocks noChangeArrowheads="1"/>
          </p:cNvSpPr>
          <p:nvPr/>
        </p:nvSpPr>
        <p:spPr bwMode="auto">
          <a:xfrm>
            <a:off x="253999" y="1015165"/>
            <a:ext cx="597812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90000"/>
              </a:lnSpc>
            </a:pPr>
            <a:r>
              <a:rPr lang="en-US" altLang="zh-CN" sz="2400" dirty="0" smtClean="0">
                <a:solidFill>
                  <a:srgbClr val="12A8BC"/>
                </a:solidFill>
                <a:latin typeface="微软雅黑 Light" panose="020B0502040204020203" pitchFamily="34" charset="-122"/>
                <a:ea typeface="微软雅黑 Light" panose="020B0502040204020203" pitchFamily="34" charset="-122"/>
              </a:rPr>
              <a:t>CN/EN Title/Abstract Translation </a:t>
            </a:r>
            <a:r>
              <a:rPr lang="zh-CN" altLang="en-US" sz="2400" dirty="0" smtClean="0">
                <a:solidFill>
                  <a:srgbClr val="12A8BC"/>
                </a:solidFill>
                <a:latin typeface="微软雅黑 Light" panose="020B0502040204020203" pitchFamily="34" charset="-122"/>
                <a:ea typeface="微软雅黑 Light" panose="020B0502040204020203" pitchFamily="34" charset="-122"/>
              </a:rPr>
              <a:t> </a:t>
            </a:r>
            <a:endParaRPr lang="zh-CN" altLang="en-US" sz="2400" dirty="0">
              <a:solidFill>
                <a:srgbClr val="12A8BC"/>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72239" y="1476044"/>
            <a:ext cx="8977918" cy="4233554"/>
            <a:chOff x="2814627" y="1328172"/>
            <a:chExt cx="8977918" cy="4233554"/>
          </a:xfrm>
        </p:grpSpPr>
        <p:grpSp>
          <p:nvGrpSpPr>
            <p:cNvPr id="2" name="组合 1"/>
            <p:cNvGrpSpPr/>
            <p:nvPr/>
          </p:nvGrpSpPr>
          <p:grpSpPr>
            <a:xfrm>
              <a:off x="2814627" y="1328172"/>
              <a:ext cx="7721411" cy="4233554"/>
              <a:chOff x="2814627" y="1328172"/>
              <a:chExt cx="7721411" cy="4233554"/>
            </a:xfrm>
          </p:grpSpPr>
          <p:sp>
            <p:nvSpPr>
              <p:cNvPr id="3" name="任意多边形 2"/>
              <p:cNvSpPr/>
              <p:nvPr/>
            </p:nvSpPr>
            <p:spPr>
              <a:xfrm rot="2562347">
                <a:off x="4420271" y="4297799"/>
                <a:ext cx="640874" cy="43857"/>
              </a:xfrm>
              <a:custGeom>
                <a:avLst/>
                <a:gdLst/>
                <a:ahLst/>
                <a:cxnLst/>
                <a:rect l="0" t="0" r="0" b="0"/>
                <a:pathLst>
                  <a:path>
                    <a:moveTo>
                      <a:pt x="0" y="21928"/>
                    </a:moveTo>
                    <a:lnTo>
                      <a:pt x="640874" y="21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任意多边形 3"/>
              <p:cNvSpPr/>
              <p:nvPr/>
            </p:nvSpPr>
            <p:spPr>
              <a:xfrm>
                <a:off x="4505236" y="3423021"/>
                <a:ext cx="712639" cy="43857"/>
              </a:xfrm>
              <a:custGeom>
                <a:avLst/>
                <a:gdLst/>
                <a:ahLst/>
                <a:cxnLst/>
                <a:rect l="0" t="0" r="0" b="0"/>
                <a:pathLst>
                  <a:path>
                    <a:moveTo>
                      <a:pt x="0" y="21928"/>
                    </a:moveTo>
                    <a:lnTo>
                      <a:pt x="712639" y="21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任意多边形 5"/>
              <p:cNvSpPr/>
              <p:nvPr/>
            </p:nvSpPr>
            <p:spPr>
              <a:xfrm rot="19037653">
                <a:off x="4420271" y="2548244"/>
                <a:ext cx="640874" cy="43857"/>
              </a:xfrm>
              <a:custGeom>
                <a:avLst/>
                <a:gdLst/>
                <a:ahLst/>
                <a:cxnLst/>
                <a:rect l="0" t="0" r="0" b="0"/>
                <a:pathLst>
                  <a:path>
                    <a:moveTo>
                      <a:pt x="0" y="21928"/>
                    </a:moveTo>
                    <a:lnTo>
                      <a:pt x="640874" y="219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椭圆 6"/>
              <p:cNvSpPr/>
              <p:nvPr/>
            </p:nvSpPr>
            <p:spPr>
              <a:xfrm>
                <a:off x="2814627" y="2427345"/>
                <a:ext cx="2035210" cy="2035210"/>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任意多边形 7"/>
              <p:cNvSpPr/>
              <p:nvPr/>
            </p:nvSpPr>
            <p:spPr>
              <a:xfrm>
                <a:off x="4814287" y="1328173"/>
                <a:ext cx="1221126" cy="1221126"/>
              </a:xfrm>
              <a:custGeom>
                <a:avLst/>
                <a:gdLst>
                  <a:gd name="connsiteX0" fmla="*/ 0 w 1221126"/>
                  <a:gd name="connsiteY0" fmla="*/ 610563 h 1221126"/>
                  <a:gd name="connsiteX1" fmla="*/ 610563 w 1221126"/>
                  <a:gd name="connsiteY1" fmla="*/ 0 h 1221126"/>
                  <a:gd name="connsiteX2" fmla="*/ 1221126 w 1221126"/>
                  <a:gd name="connsiteY2" fmla="*/ 610563 h 1221126"/>
                  <a:gd name="connsiteX3" fmla="*/ 610563 w 1221126"/>
                  <a:gd name="connsiteY3" fmla="*/ 1221126 h 1221126"/>
                  <a:gd name="connsiteX4" fmla="*/ 0 w 1221126"/>
                  <a:gd name="connsiteY4" fmla="*/ 610563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26" h="1221126">
                    <a:moveTo>
                      <a:pt x="0" y="610563"/>
                    </a:moveTo>
                    <a:cubicBezTo>
                      <a:pt x="0" y="273358"/>
                      <a:pt x="273358" y="0"/>
                      <a:pt x="610563" y="0"/>
                    </a:cubicBezTo>
                    <a:cubicBezTo>
                      <a:pt x="947768" y="0"/>
                      <a:pt x="1221126" y="273358"/>
                      <a:pt x="1221126" y="610563"/>
                    </a:cubicBezTo>
                    <a:cubicBezTo>
                      <a:pt x="1221126" y="947768"/>
                      <a:pt x="947768" y="1221126"/>
                      <a:pt x="610563" y="1221126"/>
                    </a:cubicBezTo>
                    <a:cubicBezTo>
                      <a:pt x="273358" y="1221126"/>
                      <a:pt x="0" y="947768"/>
                      <a:pt x="0" y="610563"/>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4070" tIns="194070" rIns="194070" bIns="194070" numCol="1" spcCol="1270" anchor="ctr" anchorCtr="0">
                <a:noAutofit/>
              </a:bodyPr>
              <a:lstStyle/>
              <a:p>
                <a:pPr lvl="0" algn="ctr" defTabSz="1066800">
                  <a:lnSpc>
                    <a:spcPct val="90000"/>
                  </a:lnSpc>
                  <a:spcBef>
                    <a:spcPct val="0"/>
                  </a:spcBef>
                  <a:spcAft>
                    <a:spcPct val="35000"/>
                  </a:spcAft>
                </a:pPr>
                <a:r>
                  <a:rPr lang="en-US" altLang="zh-CN" sz="2400" kern="1200" dirty="0" smtClean="0">
                    <a:latin typeface="微软雅黑 Light" panose="020B0502040204020203" pitchFamily="34" charset="-122"/>
                    <a:ea typeface="微软雅黑 Light" panose="020B0502040204020203" pitchFamily="34" charset="-122"/>
                  </a:rPr>
                  <a:t>Legal</a:t>
                </a:r>
                <a:endParaRPr lang="zh-CN" altLang="en-US" sz="2400" kern="1200" dirty="0">
                  <a:latin typeface="微软雅黑 Light" panose="020B0502040204020203" pitchFamily="34" charset="-122"/>
                  <a:ea typeface="微软雅黑 Light" panose="020B0502040204020203" pitchFamily="34" charset="-122"/>
                </a:endParaRPr>
              </a:p>
            </p:txBody>
          </p:sp>
          <p:sp>
            <p:nvSpPr>
              <p:cNvPr id="9" name="任意多边形 8"/>
              <p:cNvSpPr/>
              <p:nvPr/>
            </p:nvSpPr>
            <p:spPr>
              <a:xfrm>
                <a:off x="6157526" y="1328172"/>
                <a:ext cx="4378512" cy="1241999"/>
              </a:xfrm>
              <a:custGeom>
                <a:avLst/>
                <a:gdLst>
                  <a:gd name="connsiteX0" fmla="*/ 0 w 1831689"/>
                  <a:gd name="connsiteY0" fmla="*/ 0 h 1221126"/>
                  <a:gd name="connsiteX1" fmla="*/ 1831689 w 1831689"/>
                  <a:gd name="connsiteY1" fmla="*/ 0 h 1221126"/>
                  <a:gd name="connsiteX2" fmla="*/ 1831689 w 1831689"/>
                  <a:gd name="connsiteY2" fmla="*/ 1221126 h 1221126"/>
                  <a:gd name="connsiteX3" fmla="*/ 0 w 1831689"/>
                  <a:gd name="connsiteY3" fmla="*/ 1221126 h 1221126"/>
                  <a:gd name="connsiteX4" fmla="*/ 0 w 1831689"/>
                  <a:gd name="connsiteY4" fmla="*/ 0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89" h="1221126">
                    <a:moveTo>
                      <a:pt x="0" y="0"/>
                    </a:moveTo>
                    <a:lnTo>
                      <a:pt x="1831689" y="0"/>
                    </a:lnTo>
                    <a:lnTo>
                      <a:pt x="1831689" y="1221126"/>
                    </a:lnTo>
                    <a:lnTo>
                      <a:pt x="0" y="122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FontTx/>
                  <a:buChar char="••"/>
                </a:pPr>
                <a:r>
                  <a:rPr lang="en-US" altLang="zh-CN"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Litigation of CN/JP/US/TW</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marL="171450" lvl="1" indent="-171450" algn="l" defTabSz="800100">
                  <a:lnSpc>
                    <a:spcPct val="90000"/>
                  </a:lnSpc>
                  <a:spcBef>
                    <a:spcPct val="0"/>
                  </a:spcBef>
                  <a:spcAft>
                    <a:spcPct val="15000"/>
                  </a:spcAft>
                  <a:buFontTx/>
                  <a:buChar char="••"/>
                </a:pPr>
                <a:r>
                  <a:rPr lang="en-US" altLang="zh-CN" sz="18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Reexamination-invalidation  of CN</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0" name="任意多边形 9"/>
              <p:cNvSpPr/>
              <p:nvPr/>
            </p:nvSpPr>
            <p:spPr>
              <a:xfrm>
                <a:off x="5217875" y="2834387"/>
                <a:ext cx="1221126" cy="1221126"/>
              </a:xfrm>
              <a:custGeom>
                <a:avLst/>
                <a:gdLst>
                  <a:gd name="connsiteX0" fmla="*/ 0 w 1221126"/>
                  <a:gd name="connsiteY0" fmla="*/ 610563 h 1221126"/>
                  <a:gd name="connsiteX1" fmla="*/ 610563 w 1221126"/>
                  <a:gd name="connsiteY1" fmla="*/ 0 h 1221126"/>
                  <a:gd name="connsiteX2" fmla="*/ 1221126 w 1221126"/>
                  <a:gd name="connsiteY2" fmla="*/ 610563 h 1221126"/>
                  <a:gd name="connsiteX3" fmla="*/ 610563 w 1221126"/>
                  <a:gd name="connsiteY3" fmla="*/ 1221126 h 1221126"/>
                  <a:gd name="connsiteX4" fmla="*/ 0 w 1221126"/>
                  <a:gd name="connsiteY4" fmla="*/ 610563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26" h="1221126">
                    <a:moveTo>
                      <a:pt x="0" y="610563"/>
                    </a:moveTo>
                    <a:cubicBezTo>
                      <a:pt x="0" y="273358"/>
                      <a:pt x="273358" y="0"/>
                      <a:pt x="610563" y="0"/>
                    </a:cubicBezTo>
                    <a:cubicBezTo>
                      <a:pt x="947768" y="0"/>
                      <a:pt x="1221126" y="273358"/>
                      <a:pt x="1221126" y="610563"/>
                    </a:cubicBezTo>
                    <a:cubicBezTo>
                      <a:pt x="1221126" y="947768"/>
                      <a:pt x="947768" y="1221126"/>
                      <a:pt x="610563" y="1221126"/>
                    </a:cubicBezTo>
                    <a:cubicBezTo>
                      <a:pt x="273358" y="1221126"/>
                      <a:pt x="0" y="947768"/>
                      <a:pt x="0" y="610563"/>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815" tIns="185815" rIns="185815" bIns="185815" numCol="1" spcCol="1270" anchor="ctr" anchorCtr="0">
                <a:noAutofit/>
              </a:bodyPr>
              <a:lstStyle/>
              <a:p>
                <a:pPr lvl="0" algn="ctr" defTabSz="488950">
                  <a:lnSpc>
                    <a:spcPct val="90000"/>
                  </a:lnSpc>
                  <a:spcBef>
                    <a:spcPct val="0"/>
                  </a:spcBef>
                  <a:spcAft>
                    <a:spcPct val="35000"/>
                  </a:spcAft>
                </a:pPr>
                <a:r>
                  <a:rPr lang="en-US" altLang="zh-CN" sz="1100" b="1" kern="1200" dirty="0" smtClean="0">
                    <a:latin typeface="微软雅黑 Light" panose="020B0502040204020203" pitchFamily="34" charset="-122"/>
                    <a:ea typeface="微软雅黑 Light" panose="020B0502040204020203" pitchFamily="34" charset="-122"/>
                  </a:rPr>
                  <a:t>Operation</a:t>
                </a:r>
                <a:endParaRPr lang="zh-CN" altLang="en-US" sz="1100" b="1" kern="1200" dirty="0">
                  <a:latin typeface="微软雅黑 Light" panose="020B0502040204020203" pitchFamily="34" charset="-122"/>
                  <a:ea typeface="微软雅黑 Light" panose="020B0502040204020203" pitchFamily="34" charset="-122"/>
                </a:endParaRPr>
              </a:p>
            </p:txBody>
          </p:sp>
          <p:sp>
            <p:nvSpPr>
              <p:cNvPr id="11" name="任意多边形 10"/>
              <p:cNvSpPr/>
              <p:nvPr/>
            </p:nvSpPr>
            <p:spPr>
              <a:xfrm>
                <a:off x="6561114" y="2834387"/>
                <a:ext cx="3055390" cy="1221126"/>
              </a:xfrm>
              <a:custGeom>
                <a:avLst/>
                <a:gdLst>
                  <a:gd name="connsiteX0" fmla="*/ 0 w 1831689"/>
                  <a:gd name="connsiteY0" fmla="*/ 0 h 1221126"/>
                  <a:gd name="connsiteX1" fmla="*/ 1831689 w 1831689"/>
                  <a:gd name="connsiteY1" fmla="*/ 0 h 1221126"/>
                  <a:gd name="connsiteX2" fmla="*/ 1831689 w 1831689"/>
                  <a:gd name="connsiteY2" fmla="*/ 1221126 h 1221126"/>
                  <a:gd name="connsiteX3" fmla="*/ 0 w 1831689"/>
                  <a:gd name="connsiteY3" fmla="*/ 1221126 h 1221126"/>
                  <a:gd name="connsiteX4" fmla="*/ 0 w 1831689"/>
                  <a:gd name="connsiteY4" fmla="*/ 0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89" h="1221126">
                    <a:moveTo>
                      <a:pt x="0" y="0"/>
                    </a:moveTo>
                    <a:lnTo>
                      <a:pt x="1831689" y="0"/>
                    </a:lnTo>
                    <a:lnTo>
                      <a:pt x="1831689" y="1221126"/>
                    </a:lnTo>
                    <a:lnTo>
                      <a:pt x="0" y="122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FontTx/>
                  <a:buChar char="••"/>
                </a:pPr>
                <a:r>
                  <a:rPr lang="en-US" altLang="zh-CN" sz="18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Assignment of CN/US</a:t>
                </a:r>
                <a:r>
                  <a:rPr lang="zh-CN" altLang="en-US"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 </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marL="171450" lvl="1" indent="-171450" algn="l" defTabSz="800100">
                  <a:lnSpc>
                    <a:spcPct val="90000"/>
                  </a:lnSpc>
                  <a:spcBef>
                    <a:spcPct val="0"/>
                  </a:spcBef>
                  <a:spcAft>
                    <a:spcPct val="15000"/>
                  </a:spcAft>
                  <a:buFontTx/>
                  <a:buChar char="••"/>
                </a:pPr>
                <a:r>
                  <a:rPr lang="en-US" altLang="zh-CN"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Licensing of CN</a:t>
                </a:r>
                <a:r>
                  <a:rPr lang="zh-CN" altLang="en-US"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 </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marL="171450" lvl="1" indent="-171450" algn="l" defTabSz="800100">
                  <a:lnSpc>
                    <a:spcPct val="90000"/>
                  </a:lnSpc>
                  <a:spcBef>
                    <a:spcPct val="0"/>
                  </a:spcBef>
                  <a:spcAft>
                    <a:spcPct val="15000"/>
                  </a:spcAft>
                  <a:buFontTx/>
                  <a:buChar char="••"/>
                </a:pPr>
                <a:r>
                  <a:rPr lang="en-US" altLang="zh-CN"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Pledge of CN</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2" name="任意多边形 11"/>
              <p:cNvSpPr/>
              <p:nvPr/>
            </p:nvSpPr>
            <p:spPr>
              <a:xfrm>
                <a:off x="4814287" y="4340600"/>
                <a:ext cx="1221126" cy="1221126"/>
              </a:xfrm>
              <a:custGeom>
                <a:avLst/>
                <a:gdLst>
                  <a:gd name="connsiteX0" fmla="*/ 0 w 1221126"/>
                  <a:gd name="connsiteY0" fmla="*/ 610563 h 1221126"/>
                  <a:gd name="connsiteX1" fmla="*/ 610563 w 1221126"/>
                  <a:gd name="connsiteY1" fmla="*/ 0 h 1221126"/>
                  <a:gd name="connsiteX2" fmla="*/ 1221126 w 1221126"/>
                  <a:gd name="connsiteY2" fmla="*/ 610563 h 1221126"/>
                  <a:gd name="connsiteX3" fmla="*/ 610563 w 1221126"/>
                  <a:gd name="connsiteY3" fmla="*/ 1221126 h 1221126"/>
                  <a:gd name="connsiteX4" fmla="*/ 0 w 1221126"/>
                  <a:gd name="connsiteY4" fmla="*/ 610563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26" h="1221126">
                    <a:moveTo>
                      <a:pt x="0" y="610563"/>
                    </a:moveTo>
                    <a:cubicBezTo>
                      <a:pt x="0" y="273358"/>
                      <a:pt x="273358" y="0"/>
                      <a:pt x="610563" y="0"/>
                    </a:cubicBezTo>
                    <a:cubicBezTo>
                      <a:pt x="947768" y="0"/>
                      <a:pt x="1221126" y="273358"/>
                      <a:pt x="1221126" y="610563"/>
                    </a:cubicBezTo>
                    <a:cubicBezTo>
                      <a:pt x="1221126" y="947768"/>
                      <a:pt x="947768" y="1221126"/>
                      <a:pt x="610563" y="1221126"/>
                    </a:cubicBezTo>
                    <a:cubicBezTo>
                      <a:pt x="273358" y="1221126"/>
                      <a:pt x="0" y="947768"/>
                      <a:pt x="0" y="610563"/>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6610" tIns="196610" rIns="196610" bIns="196610" numCol="1" spcCol="1270" anchor="ctr" anchorCtr="0">
                <a:noAutofit/>
              </a:bodyPr>
              <a:lstStyle/>
              <a:p>
                <a:pPr lvl="0" algn="ctr" defTabSz="1244600">
                  <a:lnSpc>
                    <a:spcPct val="90000"/>
                  </a:lnSpc>
                  <a:spcBef>
                    <a:spcPct val="0"/>
                  </a:spcBef>
                  <a:spcAft>
                    <a:spcPct val="35000"/>
                  </a:spcAft>
                </a:pPr>
                <a:r>
                  <a:rPr lang="en-US" altLang="zh-CN" sz="1800" b="1" dirty="0" smtClean="0">
                    <a:latin typeface="微软雅黑 Light" panose="020B0502040204020203" pitchFamily="34" charset="-122"/>
                    <a:ea typeface="微软雅黑 Light" panose="020B0502040204020203" pitchFamily="34" charset="-122"/>
                  </a:rPr>
                  <a:t>Market</a:t>
                </a:r>
                <a:endParaRPr lang="zh-CN" altLang="en-US" sz="1800" b="1" kern="1200" dirty="0">
                  <a:latin typeface="微软雅黑 Light" panose="020B0502040204020203" pitchFamily="34" charset="-122"/>
                  <a:ea typeface="微软雅黑 Light" panose="020B0502040204020203" pitchFamily="34" charset="-122"/>
                </a:endParaRPr>
              </a:p>
            </p:txBody>
          </p:sp>
          <p:sp>
            <p:nvSpPr>
              <p:cNvPr id="13" name="任意多边形 12"/>
              <p:cNvSpPr/>
              <p:nvPr/>
            </p:nvSpPr>
            <p:spPr>
              <a:xfrm>
                <a:off x="6157526" y="4340600"/>
                <a:ext cx="2594882" cy="1221126"/>
              </a:xfrm>
              <a:custGeom>
                <a:avLst/>
                <a:gdLst>
                  <a:gd name="connsiteX0" fmla="*/ 0 w 1831689"/>
                  <a:gd name="connsiteY0" fmla="*/ 0 h 1221126"/>
                  <a:gd name="connsiteX1" fmla="*/ 1831689 w 1831689"/>
                  <a:gd name="connsiteY1" fmla="*/ 0 h 1221126"/>
                  <a:gd name="connsiteX2" fmla="*/ 1831689 w 1831689"/>
                  <a:gd name="connsiteY2" fmla="*/ 1221126 h 1221126"/>
                  <a:gd name="connsiteX3" fmla="*/ 0 w 1831689"/>
                  <a:gd name="connsiteY3" fmla="*/ 1221126 h 1221126"/>
                  <a:gd name="connsiteX4" fmla="*/ 0 w 1831689"/>
                  <a:gd name="connsiteY4" fmla="*/ 0 h 12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89" h="1221126">
                    <a:moveTo>
                      <a:pt x="0" y="0"/>
                    </a:moveTo>
                    <a:lnTo>
                      <a:pt x="1831689" y="0"/>
                    </a:lnTo>
                    <a:lnTo>
                      <a:pt x="1831689" y="1221126"/>
                    </a:lnTo>
                    <a:lnTo>
                      <a:pt x="0" y="122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FontTx/>
                  <a:buChar char="••"/>
                </a:pPr>
                <a:r>
                  <a:rPr lang="en-US" altLang="zh-CN"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Custom Record of CN</a:t>
                </a:r>
                <a:r>
                  <a:rPr lang="zh-CN" altLang="en-US" sz="1800" kern="12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 </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marL="171450" lvl="1" indent="-171450" algn="l" defTabSz="800100">
                  <a:lnSpc>
                    <a:spcPct val="90000"/>
                  </a:lnSpc>
                  <a:spcBef>
                    <a:spcPct val="0"/>
                  </a:spcBef>
                  <a:spcAft>
                    <a:spcPct val="15000"/>
                  </a:spcAft>
                  <a:buFontTx/>
                  <a:buChar char="••"/>
                </a:pPr>
                <a:r>
                  <a:rPr lang="en-US" altLang="zh-CN" sz="1800" dirty="0" smtClean="0">
                    <a:solidFill>
                      <a:schemeClr val="tx1">
                        <a:lumMod val="85000"/>
                        <a:lumOff val="15000"/>
                      </a:schemeClr>
                    </a:solidFill>
                    <a:latin typeface="微软雅黑 Light" panose="020B0502040204020203" pitchFamily="34" charset="-122"/>
                    <a:ea typeface="微软雅黑 Light" panose="020B0502040204020203" pitchFamily="34" charset="-122"/>
                  </a:rPr>
                  <a:t>Family Patents</a:t>
                </a:r>
                <a:endParaRPr lang="zh-CN" altLang="en-US" sz="1800" kern="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grpSp>
        <p:sp>
          <p:nvSpPr>
            <p:cNvPr id="54275" name="文本框 2"/>
            <p:cNvSpPr txBox="1">
              <a:spLocks noChangeArrowheads="1"/>
            </p:cNvSpPr>
            <p:nvPr/>
          </p:nvSpPr>
          <p:spPr bwMode="auto">
            <a:xfrm>
              <a:off x="3214598" y="3236045"/>
              <a:ext cx="1290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457200">
                <a:defRPr sz="1400">
                  <a:solidFill>
                    <a:schemeClr val="tx1"/>
                  </a:solidFill>
                  <a:latin typeface="Calibri" panose="020F0502020204030204" pitchFamily="34" charset="0"/>
                  <a:ea typeface="宋体" panose="02010600030101010101" pitchFamily="2" charset="-122"/>
                </a:defRPr>
              </a:lvl2pPr>
              <a:lvl3pPr marL="914400">
                <a:defRPr sz="1400">
                  <a:solidFill>
                    <a:schemeClr val="tx1"/>
                  </a:solidFill>
                  <a:latin typeface="Calibri" panose="020F0502020204030204" pitchFamily="34" charset="0"/>
                  <a:ea typeface="宋体" panose="02010600030101010101" pitchFamily="2" charset="-122"/>
                </a:defRPr>
              </a:lvl3pPr>
              <a:lvl4pPr marL="1371600">
                <a:defRPr sz="1400">
                  <a:solidFill>
                    <a:schemeClr val="tx1"/>
                  </a:solidFill>
                  <a:latin typeface="Calibri" panose="020F0502020204030204" pitchFamily="34" charset="0"/>
                  <a:ea typeface="宋体" panose="02010600030101010101" pitchFamily="2" charset="-122"/>
                </a:defRPr>
              </a:lvl4pPr>
              <a:lvl5pPr marL="1828800">
                <a:defRPr sz="1400">
                  <a:solidFill>
                    <a:schemeClr val="tx1"/>
                  </a:solidFill>
                  <a:latin typeface="Calibri" panose="020F0502020204030204" pitchFamily="34" charset="0"/>
                  <a:ea typeface="宋体" panose="02010600030101010101" pitchFamily="2" charset="-122"/>
                </a:defRPr>
              </a:lvl5pPr>
              <a:lvl6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indent="403225"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defTabSz="914400" eaLnBrk="1" hangingPunct="1"/>
              <a:r>
                <a:rPr lang="en-US" altLang="zh-CN" sz="2400" dirty="0" smtClean="0">
                  <a:solidFill>
                    <a:schemeClr val="bg1"/>
                  </a:solidFill>
                  <a:latin typeface="微软雅黑 Light" panose="020B0502040204020203" pitchFamily="34" charset="-122"/>
                  <a:ea typeface="微软雅黑 Light" panose="020B0502040204020203" pitchFamily="34" charset="-122"/>
                </a:rPr>
                <a:t>Patents</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
          <p:nvSpPr>
            <p:cNvPr id="19" name="文本框 15"/>
            <p:cNvSpPr txBox="1"/>
            <p:nvPr/>
          </p:nvSpPr>
          <p:spPr>
            <a:xfrm>
              <a:off x="9279532" y="2671213"/>
              <a:ext cx="2513013" cy="1323439"/>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240 </a:t>
              </a: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Search Fields </a:t>
              </a:r>
              <a:endPar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defRPr/>
              </a:pPr>
              <a:r>
                <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rPr>
                <a:t>  </a:t>
              </a:r>
              <a:endPar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defRPr/>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73 Statistical Level</a:t>
              </a:r>
              <a:r>
                <a:rPr lang="zh-CN" altLang="en-US"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 </a:t>
              </a:r>
              <a:endParaRPr lang="en-US" altLang="zh-CN"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defRPr/>
              </a:pPr>
              <a:endPar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defRPr/>
              </a:pP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47 </a:t>
              </a:r>
              <a:r>
                <a:rPr lang="en-US" altLang="zh-CN"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Analysis Dimensions</a:t>
              </a:r>
              <a:r>
                <a:rPr lang="zh-CN" altLang="en-US" sz="1600" dirty="0" smtClean="0">
                  <a:solidFill>
                    <a:schemeClr val="tx1">
                      <a:lumMod val="65000"/>
                      <a:lumOff val="35000"/>
                    </a:schemeClr>
                  </a:solidFill>
                  <a:latin typeface="微软雅黑 Light" panose="020B0502040204020203" pitchFamily="34" charset="-122"/>
                  <a:ea typeface="微软雅黑 Light" panose="020B0502040204020203" pitchFamily="34" charset="-122"/>
                </a:rPr>
                <a:t> </a:t>
              </a:r>
              <a:endParaRPr lang="zh-CN" altLang="en-US" sz="16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sp>
        <p:nvSpPr>
          <p:cNvPr id="5" name="文本框 3"/>
          <p:cNvSpPr txBox="1">
            <a:spLocks noChangeArrowheads="1"/>
          </p:cNvSpPr>
          <p:nvPr/>
        </p:nvSpPr>
        <p:spPr bwMode="auto">
          <a:xfrm>
            <a:off x="0" y="850403"/>
            <a:ext cx="8752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Patent Legal Data</a:t>
            </a:r>
            <a:endParaRPr lang="zh-CN" altLang="en-US" sz="28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80" y="1334854"/>
            <a:ext cx="9184457" cy="4400763"/>
          </a:xfrm>
          <a:prstGeom prst="rect">
            <a:avLst/>
          </a:prstGeom>
        </p:spPr>
      </p:pic>
      <p:sp>
        <p:nvSpPr>
          <p:cNvPr id="4" name="文本框 5"/>
          <p:cNvSpPr txBox="1">
            <a:spLocks noChangeArrowheads="1"/>
          </p:cNvSpPr>
          <p:nvPr/>
        </p:nvSpPr>
        <p:spPr bwMode="auto">
          <a:xfrm>
            <a:off x="3042771" y="2785492"/>
            <a:ext cx="6083300" cy="936625"/>
          </a:xfrm>
          <a:prstGeom prst="rect">
            <a:avLst/>
          </a:prstGeom>
          <a:solidFill>
            <a:schemeClr val="accent6">
              <a:lumMod val="20000"/>
              <a:lumOff val="80000"/>
            </a:schemeClr>
          </a:solidFill>
          <a:ln w="3175">
            <a:solidFill>
              <a:schemeClr val="accent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400">
                <a:solidFill>
                  <a:srgbClr val="FF0000"/>
                </a:solidFill>
                <a:latin typeface="微软雅黑 Light" panose="020B0502040204020203" pitchFamily="34" charset="-122"/>
                <a:ea typeface="微软雅黑 Light" panose="020B0502040204020203"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dirty="0" smtClean="0">
                <a:solidFill>
                  <a:schemeClr val="tx1"/>
                </a:solidFill>
              </a:rPr>
              <a:t>Tabs like Validity, </a:t>
            </a:r>
            <a:r>
              <a:rPr lang="en-US" altLang="zh-CN" dirty="0">
                <a:solidFill>
                  <a:schemeClr val="tx1"/>
                </a:solidFill>
              </a:rPr>
              <a:t>L</a:t>
            </a:r>
            <a:r>
              <a:rPr lang="en-US" altLang="zh-CN" dirty="0" smtClean="0">
                <a:solidFill>
                  <a:schemeClr val="tx1"/>
                </a:solidFill>
              </a:rPr>
              <a:t>itigation, Assignment, Licensing, Custom Record, Invalidation</a:t>
            </a:r>
            <a:endParaRPr lang="zh-CN" altLang="en-US" dirty="0">
              <a:solidFill>
                <a:schemeClr val="tx1"/>
              </a:solidFill>
            </a:endParaRPr>
          </a:p>
        </p:txBody>
      </p:sp>
      <p:sp>
        <p:nvSpPr>
          <p:cNvPr id="6" name="文本框 3"/>
          <p:cNvSpPr txBox="1">
            <a:spLocks noChangeArrowheads="1"/>
          </p:cNvSpPr>
          <p:nvPr/>
        </p:nvSpPr>
        <p:spPr bwMode="auto">
          <a:xfrm>
            <a:off x="111125" y="846802"/>
            <a:ext cx="8424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Search and browse </a:t>
            </a:r>
            <a:r>
              <a:rPr lang="en-US" altLang="zh-CN" sz="2800" dirty="0" err="1"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patents’legal</a:t>
            </a:r>
            <a:r>
              <a:rPr lang="en-US" altLang="zh-CN" sz="2800" dirty="0" smtClean="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rPr>
              <a:t> status/events</a:t>
            </a:r>
            <a:endParaRPr lang="zh-CN" altLang="en-US" sz="2800" dirty="0">
              <a:solidFill>
                <a:srgbClr val="12A8BC"/>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3"/>
          <p:cNvGrpSpPr>
            <a:grpSpLocks/>
          </p:cNvGrpSpPr>
          <p:nvPr/>
        </p:nvGrpSpPr>
        <p:grpSpPr bwMode="auto">
          <a:xfrm>
            <a:off x="3397250" y="1962150"/>
            <a:ext cx="1636713" cy="4279900"/>
            <a:chOff x="4076915" y="1729965"/>
            <a:chExt cx="1964719" cy="5136122"/>
          </a:xfrm>
        </p:grpSpPr>
        <p:sp>
          <p:nvSpPr>
            <p:cNvPr id="3" name="Freeform 8"/>
            <p:cNvSpPr>
              <a:spLocks/>
            </p:cNvSpPr>
            <p:nvPr/>
          </p:nvSpPr>
          <p:spPr bwMode="auto">
            <a:xfrm>
              <a:off x="4076915" y="2091932"/>
              <a:ext cx="1402554" cy="1546933"/>
            </a:xfrm>
            <a:custGeom>
              <a:avLst/>
              <a:gdLst>
                <a:gd name="T0" fmla="*/ 254 w 556"/>
                <a:gd name="T1" fmla="*/ 0 h 615"/>
                <a:gd name="T2" fmla="*/ 132 w 556"/>
                <a:gd name="T3" fmla="*/ 164 h 615"/>
                <a:gd name="T4" fmla="*/ 437 w 556"/>
                <a:gd name="T5" fmla="*/ 499 h 615"/>
                <a:gd name="T6" fmla="*/ 556 w 556"/>
                <a:gd name="T7" fmla="*/ 414 h 615"/>
                <a:gd name="T8" fmla="*/ 254 w 556"/>
                <a:gd name="T9" fmla="*/ 0 h 615"/>
              </a:gdLst>
              <a:ahLst/>
              <a:cxnLst>
                <a:cxn ang="0">
                  <a:pos x="T0" y="T1"/>
                </a:cxn>
                <a:cxn ang="0">
                  <a:pos x="T2" y="T3"/>
                </a:cxn>
                <a:cxn ang="0">
                  <a:pos x="T4" y="T5"/>
                </a:cxn>
                <a:cxn ang="0">
                  <a:pos x="T6" y="T7"/>
                </a:cxn>
                <a:cxn ang="0">
                  <a:pos x="T8" y="T9"/>
                </a:cxn>
              </a:cxnLst>
              <a:rect l="0" t="0" r="r" b="b"/>
              <a:pathLst>
                <a:path w="556" h="615">
                  <a:moveTo>
                    <a:pt x="254" y="0"/>
                  </a:moveTo>
                  <a:cubicBezTo>
                    <a:pt x="132" y="164"/>
                    <a:pt x="132" y="164"/>
                    <a:pt x="132" y="164"/>
                  </a:cubicBezTo>
                  <a:cubicBezTo>
                    <a:pt x="0" y="326"/>
                    <a:pt x="209" y="615"/>
                    <a:pt x="437" y="499"/>
                  </a:cubicBezTo>
                  <a:cubicBezTo>
                    <a:pt x="556" y="414"/>
                    <a:pt x="556" y="414"/>
                    <a:pt x="556" y="414"/>
                  </a:cubicBezTo>
                  <a:cubicBezTo>
                    <a:pt x="306" y="412"/>
                    <a:pt x="168" y="205"/>
                    <a:pt x="254" y="0"/>
                  </a:cubicBezTo>
                  <a:close/>
                </a:path>
              </a:pathLst>
            </a:custGeom>
            <a:solidFill>
              <a:schemeClr val="tx1">
                <a:lumMod val="50000"/>
                <a:lumOff val="50000"/>
              </a:schemeClr>
            </a:solidFill>
            <a:ln w="14288" cap="flat">
              <a:noFill/>
              <a:prstDash val="solid"/>
              <a:miter lim="800000"/>
              <a:headEnd/>
              <a:tailEnd/>
            </a:ln>
          </p:spPr>
          <p:txBody>
            <a:bodyPr/>
            <a:lstStyle/>
            <a:p>
              <a:pPr eaLnBrk="1" hangingPunct="1">
                <a:defRPr/>
              </a:pPr>
              <a:endParaRPr lang="zh-CN" altLang="en-US"/>
            </a:p>
          </p:txBody>
        </p:sp>
        <p:sp>
          <p:nvSpPr>
            <p:cNvPr id="4" name="Freeform 9"/>
            <p:cNvSpPr>
              <a:spLocks/>
            </p:cNvSpPr>
            <p:nvPr/>
          </p:nvSpPr>
          <p:spPr bwMode="auto">
            <a:xfrm>
              <a:off x="4772475" y="3227366"/>
              <a:ext cx="529769" cy="139072"/>
            </a:xfrm>
            <a:custGeom>
              <a:avLst/>
              <a:gdLst>
                <a:gd name="T0" fmla="*/ 0 w 210"/>
                <a:gd name="T1" fmla="*/ 44 h 56"/>
                <a:gd name="T2" fmla="*/ 210 w 210"/>
                <a:gd name="T3" fmla="*/ 0 h 56"/>
                <a:gd name="T4" fmla="*/ 92 w 210"/>
                <a:gd name="T5" fmla="*/ 55 h 56"/>
                <a:gd name="T6" fmla="*/ 0 w 210"/>
                <a:gd name="T7" fmla="*/ 44 h 56"/>
              </a:gdLst>
              <a:ahLst/>
              <a:cxnLst>
                <a:cxn ang="0">
                  <a:pos x="T0" y="T1"/>
                </a:cxn>
                <a:cxn ang="0">
                  <a:pos x="T2" y="T3"/>
                </a:cxn>
                <a:cxn ang="0">
                  <a:pos x="T4" y="T5"/>
                </a:cxn>
                <a:cxn ang="0">
                  <a:pos x="T6" y="T7"/>
                </a:cxn>
              </a:cxnLst>
              <a:rect l="0" t="0" r="r" b="b"/>
              <a:pathLst>
                <a:path w="210" h="56">
                  <a:moveTo>
                    <a:pt x="0" y="44"/>
                  </a:moveTo>
                  <a:cubicBezTo>
                    <a:pt x="95" y="45"/>
                    <a:pt x="108" y="35"/>
                    <a:pt x="210" y="0"/>
                  </a:cubicBezTo>
                  <a:cubicBezTo>
                    <a:pt x="166" y="27"/>
                    <a:pt x="125" y="53"/>
                    <a:pt x="92" y="55"/>
                  </a:cubicBezTo>
                  <a:cubicBezTo>
                    <a:pt x="61" y="56"/>
                    <a:pt x="37" y="55"/>
                    <a:pt x="0" y="44"/>
                  </a:cubicBezTo>
                  <a:close/>
                </a:path>
              </a:pathLst>
            </a:custGeom>
            <a:solidFill>
              <a:schemeClr val="bg1">
                <a:lumMod val="95000"/>
              </a:schemeClr>
            </a:solidFill>
            <a:ln>
              <a:noFill/>
            </a:ln>
          </p:spPr>
          <p:txBody>
            <a:bodyPr/>
            <a:lstStyle/>
            <a:p>
              <a:pPr eaLnBrk="1" hangingPunct="1">
                <a:defRPr/>
              </a:pPr>
              <a:endParaRPr lang="zh-CN" altLang="en-US"/>
            </a:p>
          </p:txBody>
        </p:sp>
        <p:sp>
          <p:nvSpPr>
            <p:cNvPr id="5" name="Freeform 10"/>
            <p:cNvSpPr>
              <a:spLocks noEditPoints="1"/>
            </p:cNvSpPr>
            <p:nvPr/>
          </p:nvSpPr>
          <p:spPr bwMode="auto">
            <a:xfrm>
              <a:off x="4635269" y="1729965"/>
              <a:ext cx="1368252" cy="1445964"/>
            </a:xfrm>
            <a:custGeom>
              <a:avLst/>
              <a:gdLst>
                <a:gd name="T0" fmla="*/ 451 w 542"/>
                <a:gd name="T1" fmla="*/ 146 h 575"/>
                <a:gd name="T2" fmla="*/ 107 w 542"/>
                <a:gd name="T3" fmla="*/ 79 h 575"/>
                <a:gd name="T4" fmla="*/ 91 w 542"/>
                <a:gd name="T5" fmla="*/ 429 h 575"/>
                <a:gd name="T6" fmla="*/ 436 w 542"/>
                <a:gd name="T7" fmla="*/ 497 h 575"/>
                <a:gd name="T8" fmla="*/ 451 w 542"/>
                <a:gd name="T9" fmla="*/ 146 h 575"/>
                <a:gd name="T10" fmla="*/ 424 w 542"/>
                <a:gd name="T11" fmla="*/ 481 h 575"/>
                <a:gd name="T12" fmla="*/ 104 w 542"/>
                <a:gd name="T13" fmla="*/ 419 h 575"/>
                <a:gd name="T14" fmla="*/ 118 w 542"/>
                <a:gd name="T15" fmla="*/ 92 h 575"/>
                <a:gd name="T16" fmla="*/ 438 w 542"/>
                <a:gd name="T17" fmla="*/ 155 h 575"/>
                <a:gd name="T18" fmla="*/ 424 w 542"/>
                <a:gd name="T19" fmla="*/ 48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75">
                  <a:moveTo>
                    <a:pt x="451" y="146"/>
                  </a:moveTo>
                  <a:cubicBezTo>
                    <a:pt x="360" y="30"/>
                    <a:pt x="206" y="0"/>
                    <a:pt x="107" y="79"/>
                  </a:cubicBezTo>
                  <a:cubicBezTo>
                    <a:pt x="7" y="157"/>
                    <a:pt x="0" y="314"/>
                    <a:pt x="91" y="429"/>
                  </a:cubicBezTo>
                  <a:cubicBezTo>
                    <a:pt x="182" y="545"/>
                    <a:pt x="336" y="575"/>
                    <a:pt x="436" y="497"/>
                  </a:cubicBezTo>
                  <a:cubicBezTo>
                    <a:pt x="535" y="418"/>
                    <a:pt x="542" y="261"/>
                    <a:pt x="451" y="146"/>
                  </a:cubicBezTo>
                  <a:close/>
                  <a:moveTo>
                    <a:pt x="424" y="481"/>
                  </a:moveTo>
                  <a:cubicBezTo>
                    <a:pt x="332" y="554"/>
                    <a:pt x="188" y="526"/>
                    <a:pt x="104" y="419"/>
                  </a:cubicBezTo>
                  <a:cubicBezTo>
                    <a:pt x="19" y="311"/>
                    <a:pt x="26" y="165"/>
                    <a:pt x="118" y="92"/>
                  </a:cubicBezTo>
                  <a:cubicBezTo>
                    <a:pt x="210" y="20"/>
                    <a:pt x="354" y="48"/>
                    <a:pt x="438" y="155"/>
                  </a:cubicBezTo>
                  <a:cubicBezTo>
                    <a:pt x="523" y="262"/>
                    <a:pt x="517" y="408"/>
                    <a:pt x="424" y="481"/>
                  </a:cubicBezTo>
                  <a:close/>
                </a:path>
              </a:pathLst>
            </a:custGeom>
            <a:solidFill>
              <a:schemeClr val="tx1">
                <a:lumMod val="50000"/>
                <a:lumOff val="50000"/>
              </a:schemeClr>
            </a:solidFill>
            <a:ln>
              <a:noFill/>
            </a:ln>
          </p:spPr>
          <p:txBody>
            <a:bodyPr/>
            <a:lstStyle/>
            <a:p>
              <a:pPr eaLnBrk="1" hangingPunct="1">
                <a:defRPr/>
              </a:pPr>
              <a:endParaRPr lang="zh-CN" altLang="en-US"/>
            </a:p>
          </p:txBody>
        </p:sp>
        <p:sp>
          <p:nvSpPr>
            <p:cNvPr id="52244" name="Freeform 11"/>
            <p:cNvSpPr>
              <a:spLocks/>
            </p:cNvSpPr>
            <p:nvPr/>
          </p:nvSpPr>
          <p:spPr bwMode="auto">
            <a:xfrm>
              <a:off x="4747769" y="2374239"/>
              <a:ext cx="1293865" cy="4491848"/>
            </a:xfrm>
            <a:custGeom>
              <a:avLst/>
              <a:gdLst>
                <a:gd name="T0" fmla="*/ 2147483646 w 513"/>
                <a:gd name="T1" fmla="*/ 2147483646 h 1786"/>
                <a:gd name="T2" fmla="*/ 2147483646 w 513"/>
                <a:gd name="T3" fmla="*/ 2147483646 h 1786"/>
                <a:gd name="T4" fmla="*/ 2147483646 w 513"/>
                <a:gd name="T5" fmla="*/ 2147483646 h 1786"/>
                <a:gd name="T6" fmla="*/ 2147483646 w 513"/>
                <a:gd name="T7" fmla="*/ 2147483646 h 1786"/>
                <a:gd name="T8" fmla="*/ 2147483646 w 513"/>
                <a:gd name="T9" fmla="*/ 2147483646 h 1786"/>
                <a:gd name="T10" fmla="*/ 2147483646 w 513"/>
                <a:gd name="T11" fmla="*/ 2147483646 h 1786"/>
                <a:gd name="T12" fmla="*/ 2147483646 w 513"/>
                <a:gd name="T13" fmla="*/ 2147483646 h 1786"/>
                <a:gd name="T14" fmla="*/ 2147483646 w 513"/>
                <a:gd name="T15" fmla="*/ 2147483646 h 1786"/>
                <a:gd name="T16" fmla="*/ 2147483646 w 513"/>
                <a:gd name="T17" fmla="*/ 2147483646 h 1786"/>
                <a:gd name="T18" fmla="*/ 2147483646 w 513"/>
                <a:gd name="T19" fmla="*/ 2147483646 h 1786"/>
                <a:gd name="T20" fmla="*/ 2147483646 w 513"/>
                <a:gd name="T21" fmla="*/ 2147483646 h 17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1786"/>
                <a:gd name="T35" fmla="*/ 513 w 513"/>
                <a:gd name="T36" fmla="*/ 1786 h 17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1786">
                  <a:moveTo>
                    <a:pt x="2" y="4"/>
                  </a:moveTo>
                  <a:cubicBezTo>
                    <a:pt x="63" y="0"/>
                    <a:pt x="121" y="0"/>
                    <a:pt x="199" y="16"/>
                  </a:cubicBezTo>
                  <a:cubicBezTo>
                    <a:pt x="290" y="37"/>
                    <a:pt x="408" y="99"/>
                    <a:pt x="452" y="138"/>
                  </a:cubicBezTo>
                  <a:cubicBezTo>
                    <a:pt x="488" y="173"/>
                    <a:pt x="513" y="260"/>
                    <a:pt x="513" y="381"/>
                  </a:cubicBezTo>
                  <a:cubicBezTo>
                    <a:pt x="513" y="1786"/>
                    <a:pt x="513" y="1786"/>
                    <a:pt x="513" y="1786"/>
                  </a:cubicBezTo>
                  <a:cubicBezTo>
                    <a:pt x="455" y="1786"/>
                    <a:pt x="455" y="1786"/>
                    <a:pt x="455" y="1786"/>
                  </a:cubicBezTo>
                  <a:cubicBezTo>
                    <a:pt x="455" y="672"/>
                    <a:pt x="455" y="672"/>
                    <a:pt x="455" y="672"/>
                  </a:cubicBezTo>
                  <a:cubicBezTo>
                    <a:pt x="455" y="547"/>
                    <a:pt x="456" y="443"/>
                    <a:pt x="449" y="404"/>
                  </a:cubicBezTo>
                  <a:cubicBezTo>
                    <a:pt x="430" y="304"/>
                    <a:pt x="348" y="248"/>
                    <a:pt x="329" y="239"/>
                  </a:cubicBezTo>
                  <a:cubicBezTo>
                    <a:pt x="269" y="206"/>
                    <a:pt x="170" y="212"/>
                    <a:pt x="113" y="215"/>
                  </a:cubicBezTo>
                  <a:cubicBezTo>
                    <a:pt x="46" y="159"/>
                    <a:pt x="0" y="86"/>
                    <a:pt x="2" y="4"/>
                  </a:cubicBezTo>
                  <a:close/>
                </a:path>
              </a:pathLst>
            </a:custGeom>
            <a:solidFill>
              <a:srgbClr val="24C4BC">
                <a:alpha val="70195"/>
              </a:srgbClr>
            </a:solidFill>
            <a:ln>
              <a:noFill/>
            </a:ln>
            <a:extLst>
              <a:ext uri="{91240B29-F687-4F45-9708-019B960494DF}">
                <a14:hiddenLine xmlns:a14="http://schemas.microsoft.com/office/drawing/2010/main" w="14288" cap="flat">
                  <a:solidFill>
                    <a:srgbClr val="000000"/>
                  </a:solidFill>
                  <a:prstDash val="solid"/>
                  <a:miter lim="800000"/>
                  <a:headEnd/>
                  <a:tailEnd/>
                </a14:hiddenLine>
              </a:ext>
            </a:extLst>
          </p:spPr>
          <p:txBody>
            <a:bodyPr/>
            <a:lstStyle/>
            <a:p>
              <a:endParaRPr lang="zh-CN" altLang="en-US"/>
            </a:p>
          </p:txBody>
        </p:sp>
        <p:sp>
          <p:nvSpPr>
            <p:cNvPr id="52245" name="Freeform 12"/>
            <p:cNvSpPr>
              <a:spLocks/>
            </p:cNvSpPr>
            <p:nvPr/>
          </p:nvSpPr>
          <p:spPr bwMode="auto">
            <a:xfrm>
              <a:off x="4747769" y="2374239"/>
              <a:ext cx="814380" cy="263663"/>
            </a:xfrm>
            <a:custGeom>
              <a:avLst/>
              <a:gdLst>
                <a:gd name="T0" fmla="*/ 2147483646 w 323"/>
                <a:gd name="T1" fmla="*/ 2147483646 h 105"/>
                <a:gd name="T2" fmla="*/ 2147483646 w 323"/>
                <a:gd name="T3" fmla="*/ 2147483646 h 105"/>
                <a:gd name="T4" fmla="*/ 2147483646 w 323"/>
                <a:gd name="T5" fmla="*/ 2147483646 h 105"/>
                <a:gd name="T6" fmla="*/ 2147483646 w 323"/>
                <a:gd name="T7" fmla="*/ 2147483646 h 105"/>
                <a:gd name="T8" fmla="*/ 2147483646 w 323"/>
                <a:gd name="T9" fmla="*/ 2147483646 h 105"/>
                <a:gd name="T10" fmla="*/ 0 60000 65536"/>
                <a:gd name="T11" fmla="*/ 0 60000 65536"/>
                <a:gd name="T12" fmla="*/ 0 60000 65536"/>
                <a:gd name="T13" fmla="*/ 0 60000 65536"/>
                <a:gd name="T14" fmla="*/ 0 60000 65536"/>
                <a:gd name="T15" fmla="*/ 0 w 323"/>
                <a:gd name="T16" fmla="*/ 0 h 105"/>
                <a:gd name="T17" fmla="*/ 323 w 323"/>
                <a:gd name="T18" fmla="*/ 105 h 105"/>
              </a:gdLst>
              <a:ahLst/>
              <a:cxnLst>
                <a:cxn ang="T10">
                  <a:pos x="T0" y="T1"/>
                </a:cxn>
                <a:cxn ang="T11">
                  <a:pos x="T2" y="T3"/>
                </a:cxn>
                <a:cxn ang="T12">
                  <a:pos x="T4" y="T5"/>
                </a:cxn>
                <a:cxn ang="T13">
                  <a:pos x="T6" y="T7"/>
                </a:cxn>
                <a:cxn ang="T14">
                  <a:pos x="T8" y="T9"/>
                </a:cxn>
              </a:cxnLst>
              <a:rect l="T15" t="T16" r="T17" b="T18"/>
              <a:pathLst>
                <a:path w="323" h="105">
                  <a:moveTo>
                    <a:pt x="323" y="61"/>
                  </a:moveTo>
                  <a:cubicBezTo>
                    <a:pt x="282" y="42"/>
                    <a:pt x="237" y="25"/>
                    <a:pt x="198" y="16"/>
                  </a:cubicBezTo>
                  <a:cubicBezTo>
                    <a:pt x="120" y="0"/>
                    <a:pt x="62" y="0"/>
                    <a:pt x="1" y="4"/>
                  </a:cubicBezTo>
                  <a:cubicBezTo>
                    <a:pt x="0" y="40"/>
                    <a:pt x="8" y="73"/>
                    <a:pt x="23" y="105"/>
                  </a:cubicBezTo>
                  <a:cubicBezTo>
                    <a:pt x="102" y="101"/>
                    <a:pt x="92" y="8"/>
                    <a:pt x="323" y="61"/>
                  </a:cubicBezTo>
                  <a:close/>
                </a:path>
              </a:pathLst>
            </a:custGeom>
            <a:solidFill>
              <a:srgbClr val="24C4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46" name="Freeform 5"/>
            <p:cNvSpPr>
              <a:spLocks/>
            </p:cNvSpPr>
            <p:nvPr/>
          </p:nvSpPr>
          <p:spPr bwMode="auto">
            <a:xfrm>
              <a:off x="5034822" y="2889872"/>
              <a:ext cx="850527" cy="517758"/>
            </a:xfrm>
            <a:custGeom>
              <a:avLst/>
              <a:gdLst>
                <a:gd name="T0" fmla="*/ 2147483646 w 337"/>
                <a:gd name="T1" fmla="*/ 2147483646 h 206"/>
                <a:gd name="T2" fmla="*/ 2147483646 w 337"/>
                <a:gd name="T3" fmla="*/ 2147483646 h 206"/>
                <a:gd name="T4" fmla="*/ 2147483646 w 337"/>
                <a:gd name="T5" fmla="*/ 2147483646 h 206"/>
                <a:gd name="T6" fmla="*/ 0 w 337"/>
                <a:gd name="T7" fmla="*/ 2147483646 h 206"/>
                <a:gd name="T8" fmla="*/ 2147483646 w 337"/>
                <a:gd name="T9" fmla="*/ 2147483646 h 206"/>
                <a:gd name="T10" fmla="*/ 2147483646 w 337"/>
                <a:gd name="T11" fmla="*/ 2147483646 h 206"/>
                <a:gd name="T12" fmla="*/ 2147483646 w 337"/>
                <a:gd name="T13" fmla="*/ 2147483646 h 206"/>
                <a:gd name="T14" fmla="*/ 0 60000 65536"/>
                <a:gd name="T15" fmla="*/ 0 60000 65536"/>
                <a:gd name="T16" fmla="*/ 0 60000 65536"/>
                <a:gd name="T17" fmla="*/ 0 60000 65536"/>
                <a:gd name="T18" fmla="*/ 0 60000 65536"/>
                <a:gd name="T19" fmla="*/ 0 60000 65536"/>
                <a:gd name="T20" fmla="*/ 0 60000 65536"/>
                <a:gd name="T21" fmla="*/ 0 w 337"/>
                <a:gd name="T22" fmla="*/ 0 h 206"/>
                <a:gd name="T23" fmla="*/ 337 w 337"/>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06">
                  <a:moveTo>
                    <a:pt x="337" y="206"/>
                  </a:moveTo>
                  <a:cubicBezTo>
                    <a:pt x="332" y="180"/>
                    <a:pt x="332" y="180"/>
                    <a:pt x="332" y="180"/>
                  </a:cubicBezTo>
                  <a:cubicBezTo>
                    <a:pt x="307" y="92"/>
                    <a:pt x="234" y="42"/>
                    <a:pt x="216" y="33"/>
                  </a:cubicBezTo>
                  <a:cubicBezTo>
                    <a:pt x="156" y="0"/>
                    <a:pt x="57" y="6"/>
                    <a:pt x="0" y="9"/>
                  </a:cubicBezTo>
                  <a:cubicBezTo>
                    <a:pt x="26" y="32"/>
                    <a:pt x="90" y="67"/>
                    <a:pt x="170" y="59"/>
                  </a:cubicBezTo>
                  <a:cubicBezTo>
                    <a:pt x="214" y="55"/>
                    <a:pt x="318" y="116"/>
                    <a:pt x="337" y="206"/>
                  </a:cubicBezTo>
                  <a:cubicBezTo>
                    <a:pt x="337" y="206"/>
                    <a:pt x="337" y="206"/>
                    <a:pt x="337" y="206"/>
                  </a:cubicBezTo>
                  <a:close/>
                </a:path>
              </a:pathLst>
            </a:custGeom>
            <a:solidFill>
              <a:srgbClr val="24C4BC">
                <a:alpha val="9215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7"/>
            <p:cNvSpPr>
              <a:spLocks/>
            </p:cNvSpPr>
            <p:nvPr/>
          </p:nvSpPr>
          <p:spPr bwMode="auto">
            <a:xfrm>
              <a:off x="4513308" y="2293872"/>
              <a:ext cx="129584" cy="160028"/>
            </a:xfrm>
            <a:custGeom>
              <a:avLst/>
              <a:gdLst>
                <a:gd name="T0" fmla="*/ 90 w 123"/>
                <a:gd name="T1" fmla="*/ 7 h 151"/>
                <a:gd name="T2" fmla="*/ 123 w 123"/>
                <a:gd name="T3" fmla="*/ 0 h 151"/>
                <a:gd name="T4" fmla="*/ 0 w 123"/>
                <a:gd name="T5" fmla="*/ 151 h 151"/>
                <a:gd name="T6" fmla="*/ 90 w 123"/>
                <a:gd name="T7" fmla="*/ 7 h 151"/>
              </a:gdLst>
              <a:ahLst/>
              <a:cxnLst>
                <a:cxn ang="0">
                  <a:pos x="T0" y="T1"/>
                </a:cxn>
                <a:cxn ang="0">
                  <a:pos x="T2" y="T3"/>
                </a:cxn>
                <a:cxn ang="0">
                  <a:pos x="T4" y="T5"/>
                </a:cxn>
                <a:cxn ang="0">
                  <a:pos x="T6" y="T7"/>
                </a:cxn>
              </a:cxnLst>
              <a:rect l="0" t="0" r="r" b="b"/>
              <a:pathLst>
                <a:path w="123" h="151">
                  <a:moveTo>
                    <a:pt x="90" y="7"/>
                  </a:moveTo>
                  <a:lnTo>
                    <a:pt x="123" y="0"/>
                  </a:lnTo>
                  <a:lnTo>
                    <a:pt x="0" y="151"/>
                  </a:lnTo>
                  <a:lnTo>
                    <a:pt x="90" y="7"/>
                  </a:lnTo>
                  <a:close/>
                </a:path>
              </a:pathLst>
            </a:custGeom>
            <a:solidFill>
              <a:schemeClr val="bg1">
                <a:lumMod val="95000"/>
              </a:schemeClr>
            </a:solidFill>
            <a:ln>
              <a:noFill/>
            </a:ln>
          </p:spPr>
          <p:txBody>
            <a:bodyPr/>
            <a:lstStyle/>
            <a:p>
              <a:pPr eaLnBrk="1" hangingPunct="1">
                <a:defRPr/>
              </a:pPr>
              <a:endParaRPr lang="zh-CN" altLang="en-US"/>
            </a:p>
          </p:txBody>
        </p:sp>
        <p:sp>
          <p:nvSpPr>
            <p:cNvPr id="52248" name="Freeform 6"/>
            <p:cNvSpPr>
              <a:spLocks/>
            </p:cNvSpPr>
            <p:nvPr/>
          </p:nvSpPr>
          <p:spPr bwMode="auto">
            <a:xfrm>
              <a:off x="4099242" y="1899007"/>
              <a:ext cx="821822" cy="623012"/>
            </a:xfrm>
            <a:custGeom>
              <a:avLst/>
              <a:gdLst>
                <a:gd name="T0" fmla="*/ 2147483646 w 326"/>
                <a:gd name="T1" fmla="*/ 2147483646 h 248"/>
                <a:gd name="T2" fmla="*/ 2147483646 w 326"/>
                <a:gd name="T3" fmla="*/ 2147483646 h 248"/>
                <a:gd name="T4" fmla="*/ 2147483646 w 326"/>
                <a:gd name="T5" fmla="*/ 2147483646 h 248"/>
                <a:gd name="T6" fmla="*/ 2147483646 w 326"/>
                <a:gd name="T7" fmla="*/ 2147483646 h 248"/>
                <a:gd name="T8" fmla="*/ 2147483646 w 326"/>
                <a:gd name="T9" fmla="*/ 2147483646 h 248"/>
                <a:gd name="T10" fmla="*/ 0 60000 65536"/>
                <a:gd name="T11" fmla="*/ 0 60000 65536"/>
                <a:gd name="T12" fmla="*/ 0 60000 65536"/>
                <a:gd name="T13" fmla="*/ 0 60000 65536"/>
                <a:gd name="T14" fmla="*/ 0 60000 65536"/>
                <a:gd name="T15" fmla="*/ 0 w 326"/>
                <a:gd name="T16" fmla="*/ 0 h 248"/>
                <a:gd name="T17" fmla="*/ 326 w 326"/>
                <a:gd name="T18" fmla="*/ 248 h 248"/>
              </a:gdLst>
              <a:ahLst/>
              <a:cxnLst>
                <a:cxn ang="T10">
                  <a:pos x="T0" y="T1"/>
                </a:cxn>
                <a:cxn ang="T11">
                  <a:pos x="T2" y="T3"/>
                </a:cxn>
                <a:cxn ang="T12">
                  <a:pos x="T4" y="T5"/>
                </a:cxn>
                <a:cxn ang="T13">
                  <a:pos x="T6" y="T7"/>
                </a:cxn>
                <a:cxn ang="T14">
                  <a:pos x="T8" y="T9"/>
                </a:cxn>
              </a:cxnLst>
              <a:rect l="T15" t="T16" r="T17" b="T18"/>
              <a:pathLst>
                <a:path w="326" h="248">
                  <a:moveTo>
                    <a:pt x="326" y="7"/>
                  </a:moveTo>
                  <a:cubicBezTo>
                    <a:pt x="310" y="19"/>
                    <a:pt x="300" y="28"/>
                    <a:pt x="292" y="39"/>
                  </a:cubicBezTo>
                  <a:cubicBezTo>
                    <a:pt x="113" y="28"/>
                    <a:pt x="52" y="118"/>
                    <a:pt x="152" y="223"/>
                  </a:cubicBezTo>
                  <a:cubicBezTo>
                    <a:pt x="162" y="234"/>
                    <a:pt x="147" y="248"/>
                    <a:pt x="136" y="236"/>
                  </a:cubicBezTo>
                  <a:cubicBezTo>
                    <a:pt x="0" y="95"/>
                    <a:pt x="126" y="0"/>
                    <a:pt x="326" y="7"/>
                  </a:cubicBezTo>
                  <a:close/>
                </a:path>
              </a:pathLst>
            </a:custGeom>
            <a:solidFill>
              <a:srgbClr val="24C4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2227" name="组合 12"/>
          <p:cNvGrpSpPr>
            <a:grpSpLocks/>
          </p:cNvGrpSpPr>
          <p:nvPr/>
        </p:nvGrpSpPr>
        <p:grpSpPr bwMode="auto">
          <a:xfrm>
            <a:off x="5035550" y="1951038"/>
            <a:ext cx="1641475" cy="4284662"/>
            <a:chOff x="6116346" y="1715894"/>
            <a:chExt cx="1970035" cy="5142106"/>
          </a:xfrm>
        </p:grpSpPr>
        <p:sp>
          <p:nvSpPr>
            <p:cNvPr id="12" name="Freeform 19"/>
            <p:cNvSpPr>
              <a:spLocks/>
            </p:cNvSpPr>
            <p:nvPr/>
          </p:nvSpPr>
          <p:spPr bwMode="auto">
            <a:xfrm>
              <a:off x="6682208" y="2077880"/>
              <a:ext cx="1404173" cy="1547014"/>
            </a:xfrm>
            <a:custGeom>
              <a:avLst/>
              <a:gdLst>
                <a:gd name="T0" fmla="*/ 303 w 557"/>
                <a:gd name="T1" fmla="*/ 0 h 615"/>
                <a:gd name="T2" fmla="*/ 425 w 557"/>
                <a:gd name="T3" fmla="*/ 164 h 615"/>
                <a:gd name="T4" fmla="*/ 119 w 557"/>
                <a:gd name="T5" fmla="*/ 499 h 615"/>
                <a:gd name="T6" fmla="*/ 0 w 557"/>
                <a:gd name="T7" fmla="*/ 414 h 615"/>
                <a:gd name="T8" fmla="*/ 303 w 557"/>
                <a:gd name="T9" fmla="*/ 0 h 615"/>
              </a:gdLst>
              <a:ahLst/>
              <a:cxnLst>
                <a:cxn ang="0">
                  <a:pos x="T0" y="T1"/>
                </a:cxn>
                <a:cxn ang="0">
                  <a:pos x="T2" y="T3"/>
                </a:cxn>
                <a:cxn ang="0">
                  <a:pos x="T4" y="T5"/>
                </a:cxn>
                <a:cxn ang="0">
                  <a:pos x="T6" y="T7"/>
                </a:cxn>
                <a:cxn ang="0">
                  <a:pos x="T8" y="T9"/>
                </a:cxn>
              </a:cxnLst>
              <a:rect l="0" t="0" r="r" b="b"/>
              <a:pathLst>
                <a:path w="557" h="615">
                  <a:moveTo>
                    <a:pt x="303" y="0"/>
                  </a:moveTo>
                  <a:cubicBezTo>
                    <a:pt x="425" y="164"/>
                    <a:pt x="425" y="164"/>
                    <a:pt x="425" y="164"/>
                  </a:cubicBezTo>
                  <a:cubicBezTo>
                    <a:pt x="557" y="326"/>
                    <a:pt x="347" y="615"/>
                    <a:pt x="119" y="499"/>
                  </a:cubicBezTo>
                  <a:cubicBezTo>
                    <a:pt x="0" y="414"/>
                    <a:pt x="0" y="414"/>
                    <a:pt x="0" y="414"/>
                  </a:cubicBezTo>
                  <a:cubicBezTo>
                    <a:pt x="250" y="412"/>
                    <a:pt x="389" y="205"/>
                    <a:pt x="303" y="0"/>
                  </a:cubicBezTo>
                  <a:close/>
                </a:path>
              </a:pathLst>
            </a:custGeom>
            <a:solidFill>
              <a:schemeClr val="tx1">
                <a:lumMod val="50000"/>
                <a:lumOff val="50000"/>
              </a:schemeClr>
            </a:solidFill>
            <a:ln w="15875" cap="flat">
              <a:noFill/>
              <a:prstDash val="solid"/>
              <a:miter lim="800000"/>
              <a:headEnd/>
              <a:tailEnd/>
            </a:ln>
          </p:spPr>
          <p:txBody>
            <a:bodyPr/>
            <a:lstStyle/>
            <a:p>
              <a:pPr eaLnBrk="1" hangingPunct="1">
                <a:defRPr/>
              </a:pPr>
              <a:endParaRPr lang="zh-CN" altLang="en-US"/>
            </a:p>
          </p:txBody>
        </p:sp>
        <p:sp>
          <p:nvSpPr>
            <p:cNvPr id="13" name="Freeform 20"/>
            <p:cNvSpPr>
              <a:spLocks/>
            </p:cNvSpPr>
            <p:nvPr/>
          </p:nvSpPr>
          <p:spPr bwMode="auto">
            <a:xfrm>
              <a:off x="6857491" y="3213373"/>
              <a:ext cx="529661" cy="139078"/>
            </a:xfrm>
            <a:custGeom>
              <a:avLst/>
              <a:gdLst>
                <a:gd name="T0" fmla="*/ 210 w 210"/>
                <a:gd name="T1" fmla="*/ 44 h 56"/>
                <a:gd name="T2" fmla="*/ 0 w 210"/>
                <a:gd name="T3" fmla="*/ 0 h 56"/>
                <a:gd name="T4" fmla="*/ 118 w 210"/>
                <a:gd name="T5" fmla="*/ 55 h 56"/>
                <a:gd name="T6" fmla="*/ 210 w 210"/>
                <a:gd name="T7" fmla="*/ 44 h 56"/>
              </a:gdLst>
              <a:ahLst/>
              <a:cxnLst>
                <a:cxn ang="0">
                  <a:pos x="T0" y="T1"/>
                </a:cxn>
                <a:cxn ang="0">
                  <a:pos x="T2" y="T3"/>
                </a:cxn>
                <a:cxn ang="0">
                  <a:pos x="T4" y="T5"/>
                </a:cxn>
                <a:cxn ang="0">
                  <a:pos x="T6" y="T7"/>
                </a:cxn>
              </a:cxnLst>
              <a:rect l="0" t="0" r="r" b="b"/>
              <a:pathLst>
                <a:path w="210" h="56">
                  <a:moveTo>
                    <a:pt x="210" y="44"/>
                  </a:moveTo>
                  <a:cubicBezTo>
                    <a:pt x="115" y="45"/>
                    <a:pt x="102" y="35"/>
                    <a:pt x="0" y="0"/>
                  </a:cubicBezTo>
                  <a:cubicBezTo>
                    <a:pt x="44" y="27"/>
                    <a:pt x="85" y="53"/>
                    <a:pt x="118" y="55"/>
                  </a:cubicBezTo>
                  <a:cubicBezTo>
                    <a:pt x="149" y="56"/>
                    <a:pt x="173" y="55"/>
                    <a:pt x="210" y="44"/>
                  </a:cubicBezTo>
                  <a:close/>
                </a:path>
              </a:pathLst>
            </a:custGeom>
            <a:solidFill>
              <a:schemeClr val="bg1">
                <a:lumMod val="95000"/>
              </a:schemeClr>
            </a:solidFill>
            <a:ln>
              <a:noFill/>
            </a:ln>
            <a:extLst/>
          </p:spPr>
          <p:txBody>
            <a:bodyPr/>
            <a:lstStyle/>
            <a:p>
              <a:pPr eaLnBrk="1" hangingPunct="1">
                <a:defRPr/>
              </a:pPr>
              <a:endParaRPr lang="zh-CN" altLang="en-US"/>
            </a:p>
          </p:txBody>
        </p:sp>
        <p:sp>
          <p:nvSpPr>
            <p:cNvPr id="14" name="Freeform 21"/>
            <p:cNvSpPr>
              <a:spLocks noEditPoints="1"/>
            </p:cNvSpPr>
            <p:nvPr/>
          </p:nvSpPr>
          <p:spPr bwMode="auto">
            <a:xfrm>
              <a:off x="6154451" y="1715894"/>
              <a:ext cx="1369880" cy="1446038"/>
            </a:xfrm>
            <a:custGeom>
              <a:avLst/>
              <a:gdLst>
                <a:gd name="T0" fmla="*/ 91 w 543"/>
                <a:gd name="T1" fmla="*/ 146 h 575"/>
                <a:gd name="T2" fmla="*/ 436 w 543"/>
                <a:gd name="T3" fmla="*/ 79 h 575"/>
                <a:gd name="T4" fmla="*/ 452 w 543"/>
                <a:gd name="T5" fmla="*/ 429 h 575"/>
                <a:gd name="T6" fmla="*/ 106 w 543"/>
                <a:gd name="T7" fmla="*/ 497 h 575"/>
                <a:gd name="T8" fmla="*/ 91 w 543"/>
                <a:gd name="T9" fmla="*/ 146 h 575"/>
                <a:gd name="T10" fmla="*/ 118 w 543"/>
                <a:gd name="T11" fmla="*/ 481 h 575"/>
                <a:gd name="T12" fmla="*/ 439 w 543"/>
                <a:gd name="T13" fmla="*/ 419 h 575"/>
                <a:gd name="T14" fmla="*/ 425 w 543"/>
                <a:gd name="T15" fmla="*/ 92 h 575"/>
                <a:gd name="T16" fmla="*/ 104 w 543"/>
                <a:gd name="T17" fmla="*/ 155 h 575"/>
                <a:gd name="T18" fmla="*/ 118 w 543"/>
                <a:gd name="T19" fmla="*/ 48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575">
                  <a:moveTo>
                    <a:pt x="91" y="146"/>
                  </a:moveTo>
                  <a:cubicBezTo>
                    <a:pt x="182" y="30"/>
                    <a:pt x="337" y="0"/>
                    <a:pt x="436" y="79"/>
                  </a:cubicBezTo>
                  <a:cubicBezTo>
                    <a:pt x="536" y="157"/>
                    <a:pt x="543" y="314"/>
                    <a:pt x="452" y="429"/>
                  </a:cubicBezTo>
                  <a:cubicBezTo>
                    <a:pt x="361" y="545"/>
                    <a:pt x="206" y="575"/>
                    <a:pt x="106" y="497"/>
                  </a:cubicBezTo>
                  <a:cubicBezTo>
                    <a:pt x="7" y="418"/>
                    <a:pt x="0" y="261"/>
                    <a:pt x="91" y="146"/>
                  </a:cubicBezTo>
                  <a:close/>
                  <a:moveTo>
                    <a:pt x="118" y="481"/>
                  </a:moveTo>
                  <a:cubicBezTo>
                    <a:pt x="211" y="554"/>
                    <a:pt x="355" y="526"/>
                    <a:pt x="439" y="419"/>
                  </a:cubicBezTo>
                  <a:cubicBezTo>
                    <a:pt x="524" y="311"/>
                    <a:pt x="518" y="165"/>
                    <a:pt x="425" y="92"/>
                  </a:cubicBezTo>
                  <a:cubicBezTo>
                    <a:pt x="332" y="20"/>
                    <a:pt x="189" y="48"/>
                    <a:pt x="104" y="155"/>
                  </a:cubicBezTo>
                  <a:cubicBezTo>
                    <a:pt x="19" y="262"/>
                    <a:pt x="25" y="408"/>
                    <a:pt x="118" y="481"/>
                  </a:cubicBezTo>
                  <a:close/>
                </a:path>
              </a:pathLst>
            </a:custGeom>
            <a:solidFill>
              <a:schemeClr val="tx1">
                <a:lumMod val="50000"/>
                <a:lumOff val="50000"/>
              </a:schemeClr>
            </a:solidFill>
            <a:ln>
              <a:noFill/>
            </a:ln>
            <a:extLst/>
          </p:spPr>
          <p:txBody>
            <a:bodyPr/>
            <a:lstStyle/>
            <a:p>
              <a:pPr eaLnBrk="1" hangingPunct="1">
                <a:defRPr/>
              </a:pPr>
              <a:endParaRPr lang="zh-CN" altLang="en-US"/>
            </a:p>
          </p:txBody>
        </p:sp>
        <p:sp>
          <p:nvSpPr>
            <p:cNvPr id="52236" name="Freeform 22"/>
            <p:cNvSpPr>
              <a:spLocks/>
            </p:cNvSpPr>
            <p:nvPr/>
          </p:nvSpPr>
          <p:spPr bwMode="auto">
            <a:xfrm>
              <a:off x="6116346" y="2366152"/>
              <a:ext cx="1297054" cy="4491848"/>
            </a:xfrm>
            <a:custGeom>
              <a:avLst/>
              <a:gdLst>
                <a:gd name="T0" fmla="*/ 2147483646 w 514"/>
                <a:gd name="T1" fmla="*/ 2147483646 h 1786"/>
                <a:gd name="T2" fmla="*/ 2147483646 w 514"/>
                <a:gd name="T3" fmla="*/ 2147483646 h 1786"/>
                <a:gd name="T4" fmla="*/ 2147483646 w 514"/>
                <a:gd name="T5" fmla="*/ 2147483646 h 1786"/>
                <a:gd name="T6" fmla="*/ 0 w 514"/>
                <a:gd name="T7" fmla="*/ 2147483646 h 1786"/>
                <a:gd name="T8" fmla="*/ 0 w 514"/>
                <a:gd name="T9" fmla="*/ 2147483646 h 1786"/>
                <a:gd name="T10" fmla="*/ 2147483646 w 514"/>
                <a:gd name="T11" fmla="*/ 2147483646 h 1786"/>
                <a:gd name="T12" fmla="*/ 2147483646 w 514"/>
                <a:gd name="T13" fmla="*/ 2147483646 h 1786"/>
                <a:gd name="T14" fmla="*/ 2147483646 w 514"/>
                <a:gd name="T15" fmla="*/ 2147483646 h 1786"/>
                <a:gd name="T16" fmla="*/ 2147483646 w 514"/>
                <a:gd name="T17" fmla="*/ 2147483646 h 1786"/>
                <a:gd name="T18" fmla="*/ 2147483646 w 514"/>
                <a:gd name="T19" fmla="*/ 2147483646 h 1786"/>
                <a:gd name="T20" fmla="*/ 2147483646 w 514"/>
                <a:gd name="T21" fmla="*/ 2147483646 h 17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4"/>
                <a:gd name="T34" fmla="*/ 0 h 1786"/>
                <a:gd name="T35" fmla="*/ 514 w 514"/>
                <a:gd name="T36" fmla="*/ 1786 h 17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4" h="1786">
                  <a:moveTo>
                    <a:pt x="512" y="4"/>
                  </a:moveTo>
                  <a:cubicBezTo>
                    <a:pt x="451" y="0"/>
                    <a:pt x="393" y="0"/>
                    <a:pt x="314" y="16"/>
                  </a:cubicBezTo>
                  <a:cubicBezTo>
                    <a:pt x="224" y="37"/>
                    <a:pt x="105" y="99"/>
                    <a:pt x="61" y="138"/>
                  </a:cubicBezTo>
                  <a:cubicBezTo>
                    <a:pt x="25" y="173"/>
                    <a:pt x="0" y="260"/>
                    <a:pt x="0" y="381"/>
                  </a:cubicBezTo>
                  <a:cubicBezTo>
                    <a:pt x="0" y="1786"/>
                    <a:pt x="0" y="1786"/>
                    <a:pt x="0" y="1786"/>
                  </a:cubicBezTo>
                  <a:cubicBezTo>
                    <a:pt x="58" y="1786"/>
                    <a:pt x="58" y="1786"/>
                    <a:pt x="58" y="1786"/>
                  </a:cubicBezTo>
                  <a:cubicBezTo>
                    <a:pt x="58" y="672"/>
                    <a:pt x="58" y="672"/>
                    <a:pt x="58" y="672"/>
                  </a:cubicBezTo>
                  <a:cubicBezTo>
                    <a:pt x="58" y="547"/>
                    <a:pt x="57" y="443"/>
                    <a:pt x="64" y="404"/>
                  </a:cubicBezTo>
                  <a:cubicBezTo>
                    <a:pt x="83" y="304"/>
                    <a:pt x="166" y="248"/>
                    <a:pt x="184" y="239"/>
                  </a:cubicBezTo>
                  <a:cubicBezTo>
                    <a:pt x="244" y="206"/>
                    <a:pt x="344" y="212"/>
                    <a:pt x="401" y="215"/>
                  </a:cubicBezTo>
                  <a:cubicBezTo>
                    <a:pt x="468" y="159"/>
                    <a:pt x="514" y="86"/>
                    <a:pt x="512" y="4"/>
                  </a:cubicBezTo>
                  <a:close/>
                </a:path>
              </a:pathLst>
            </a:custGeom>
            <a:solidFill>
              <a:srgbClr val="22A0DB">
                <a:alpha val="70195"/>
              </a:srgbClr>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a:p>
          </p:txBody>
        </p:sp>
        <p:sp>
          <p:nvSpPr>
            <p:cNvPr id="52237" name="Freeform 23"/>
            <p:cNvSpPr>
              <a:spLocks/>
            </p:cNvSpPr>
            <p:nvPr/>
          </p:nvSpPr>
          <p:spPr bwMode="auto">
            <a:xfrm>
              <a:off x="6595832" y="2366152"/>
              <a:ext cx="817570" cy="263663"/>
            </a:xfrm>
            <a:custGeom>
              <a:avLst/>
              <a:gdLst>
                <a:gd name="T0" fmla="*/ 0 w 324"/>
                <a:gd name="T1" fmla="*/ 2147483646 h 105"/>
                <a:gd name="T2" fmla="*/ 2147483646 w 324"/>
                <a:gd name="T3" fmla="*/ 2147483646 h 105"/>
                <a:gd name="T4" fmla="*/ 2147483646 w 324"/>
                <a:gd name="T5" fmla="*/ 2147483646 h 105"/>
                <a:gd name="T6" fmla="*/ 2147483646 w 324"/>
                <a:gd name="T7" fmla="*/ 2147483646 h 105"/>
                <a:gd name="T8" fmla="*/ 0 w 324"/>
                <a:gd name="T9" fmla="*/ 2147483646 h 105"/>
                <a:gd name="T10" fmla="*/ 0 60000 65536"/>
                <a:gd name="T11" fmla="*/ 0 60000 65536"/>
                <a:gd name="T12" fmla="*/ 0 60000 65536"/>
                <a:gd name="T13" fmla="*/ 0 60000 65536"/>
                <a:gd name="T14" fmla="*/ 0 60000 65536"/>
                <a:gd name="T15" fmla="*/ 0 w 324"/>
                <a:gd name="T16" fmla="*/ 0 h 105"/>
                <a:gd name="T17" fmla="*/ 324 w 324"/>
                <a:gd name="T18" fmla="*/ 105 h 105"/>
              </a:gdLst>
              <a:ahLst/>
              <a:cxnLst>
                <a:cxn ang="T10">
                  <a:pos x="T0" y="T1"/>
                </a:cxn>
                <a:cxn ang="T11">
                  <a:pos x="T2" y="T3"/>
                </a:cxn>
                <a:cxn ang="T12">
                  <a:pos x="T4" y="T5"/>
                </a:cxn>
                <a:cxn ang="T13">
                  <a:pos x="T6" y="T7"/>
                </a:cxn>
                <a:cxn ang="T14">
                  <a:pos x="T8" y="T9"/>
                </a:cxn>
              </a:cxnLst>
              <a:rect l="T15" t="T16" r="T17" b="T18"/>
              <a:pathLst>
                <a:path w="324" h="105">
                  <a:moveTo>
                    <a:pt x="0" y="61"/>
                  </a:moveTo>
                  <a:cubicBezTo>
                    <a:pt x="42" y="42"/>
                    <a:pt x="86" y="25"/>
                    <a:pt x="126" y="16"/>
                  </a:cubicBezTo>
                  <a:cubicBezTo>
                    <a:pt x="204" y="0"/>
                    <a:pt x="262" y="0"/>
                    <a:pt x="323" y="4"/>
                  </a:cubicBezTo>
                  <a:cubicBezTo>
                    <a:pt x="324" y="40"/>
                    <a:pt x="316" y="73"/>
                    <a:pt x="301" y="105"/>
                  </a:cubicBezTo>
                  <a:cubicBezTo>
                    <a:pt x="222" y="101"/>
                    <a:pt x="232" y="8"/>
                    <a:pt x="0" y="61"/>
                  </a:cubicBezTo>
                  <a:close/>
                </a:path>
              </a:pathLst>
            </a:custGeom>
            <a:solidFill>
              <a:srgbClr val="22A0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38" name="Freeform 16"/>
            <p:cNvSpPr>
              <a:spLocks/>
            </p:cNvSpPr>
            <p:nvPr/>
          </p:nvSpPr>
          <p:spPr bwMode="auto">
            <a:xfrm>
              <a:off x="6272631" y="2875801"/>
              <a:ext cx="852654" cy="517759"/>
            </a:xfrm>
            <a:custGeom>
              <a:avLst/>
              <a:gdLst>
                <a:gd name="T0" fmla="*/ 0 w 338"/>
                <a:gd name="T1" fmla="*/ 2147483646 h 206"/>
                <a:gd name="T2" fmla="*/ 2147483646 w 338"/>
                <a:gd name="T3" fmla="*/ 2147483646 h 206"/>
                <a:gd name="T4" fmla="*/ 2147483646 w 338"/>
                <a:gd name="T5" fmla="*/ 2147483646 h 206"/>
                <a:gd name="T6" fmla="*/ 2147483646 w 338"/>
                <a:gd name="T7" fmla="*/ 2147483646 h 206"/>
                <a:gd name="T8" fmla="*/ 2147483646 w 338"/>
                <a:gd name="T9" fmla="*/ 2147483646 h 206"/>
                <a:gd name="T10" fmla="*/ 0 w 338"/>
                <a:gd name="T11" fmla="*/ 2147483646 h 206"/>
                <a:gd name="T12" fmla="*/ 0 w 338"/>
                <a:gd name="T13" fmla="*/ 2147483646 h 206"/>
                <a:gd name="T14" fmla="*/ 0 60000 65536"/>
                <a:gd name="T15" fmla="*/ 0 60000 65536"/>
                <a:gd name="T16" fmla="*/ 0 60000 65536"/>
                <a:gd name="T17" fmla="*/ 0 60000 65536"/>
                <a:gd name="T18" fmla="*/ 0 60000 65536"/>
                <a:gd name="T19" fmla="*/ 0 60000 65536"/>
                <a:gd name="T20" fmla="*/ 0 60000 65536"/>
                <a:gd name="T21" fmla="*/ 0 w 338"/>
                <a:gd name="T22" fmla="*/ 0 h 206"/>
                <a:gd name="T23" fmla="*/ 338 w 338"/>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8" h="206">
                  <a:moveTo>
                    <a:pt x="0" y="206"/>
                  </a:moveTo>
                  <a:cubicBezTo>
                    <a:pt x="5" y="180"/>
                    <a:pt x="5" y="180"/>
                    <a:pt x="5" y="180"/>
                  </a:cubicBezTo>
                  <a:cubicBezTo>
                    <a:pt x="30" y="92"/>
                    <a:pt x="104" y="42"/>
                    <a:pt x="121" y="33"/>
                  </a:cubicBezTo>
                  <a:cubicBezTo>
                    <a:pt x="181" y="0"/>
                    <a:pt x="281" y="6"/>
                    <a:pt x="338" y="9"/>
                  </a:cubicBezTo>
                  <a:cubicBezTo>
                    <a:pt x="312" y="32"/>
                    <a:pt x="248" y="67"/>
                    <a:pt x="167" y="59"/>
                  </a:cubicBezTo>
                  <a:cubicBezTo>
                    <a:pt x="123" y="55"/>
                    <a:pt x="19" y="116"/>
                    <a:pt x="0" y="206"/>
                  </a:cubicBezTo>
                  <a:cubicBezTo>
                    <a:pt x="0" y="206"/>
                    <a:pt x="0" y="206"/>
                    <a:pt x="0" y="206"/>
                  </a:cubicBezTo>
                  <a:close/>
                </a:path>
              </a:pathLst>
            </a:custGeom>
            <a:solidFill>
              <a:srgbClr val="22A0DB">
                <a:alpha val="9215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39" name="Freeform 18"/>
            <p:cNvSpPr>
              <a:spLocks/>
            </p:cNvSpPr>
            <p:nvPr/>
          </p:nvSpPr>
          <p:spPr bwMode="auto">
            <a:xfrm>
              <a:off x="7516527" y="2279368"/>
              <a:ext cx="133958" cy="160538"/>
            </a:xfrm>
            <a:custGeom>
              <a:avLst/>
              <a:gdLst>
                <a:gd name="T0" fmla="*/ 2147483646 w 126"/>
                <a:gd name="T1" fmla="*/ 2147483646 h 151"/>
                <a:gd name="T2" fmla="*/ 0 w 126"/>
                <a:gd name="T3" fmla="*/ 0 h 151"/>
                <a:gd name="T4" fmla="*/ 2147483646 w 126"/>
                <a:gd name="T5" fmla="*/ 2147483646 h 151"/>
                <a:gd name="T6" fmla="*/ 2147483646 w 126"/>
                <a:gd name="T7" fmla="*/ 2147483646 h 151"/>
                <a:gd name="T8" fmla="*/ 0 60000 65536"/>
                <a:gd name="T9" fmla="*/ 0 60000 65536"/>
                <a:gd name="T10" fmla="*/ 0 60000 65536"/>
                <a:gd name="T11" fmla="*/ 0 60000 65536"/>
                <a:gd name="T12" fmla="*/ 0 w 126"/>
                <a:gd name="T13" fmla="*/ 0 h 151"/>
                <a:gd name="T14" fmla="*/ 126 w 126"/>
                <a:gd name="T15" fmla="*/ 151 h 151"/>
              </a:gdLst>
              <a:ahLst/>
              <a:cxnLst>
                <a:cxn ang="T8">
                  <a:pos x="T0" y="T1"/>
                </a:cxn>
                <a:cxn ang="T9">
                  <a:pos x="T2" y="T3"/>
                </a:cxn>
                <a:cxn ang="T10">
                  <a:pos x="T4" y="T5"/>
                </a:cxn>
                <a:cxn ang="T11">
                  <a:pos x="T6" y="T7"/>
                </a:cxn>
              </a:cxnLst>
              <a:rect l="T12" t="T13" r="T14" b="T15"/>
              <a:pathLst>
                <a:path w="126" h="151">
                  <a:moveTo>
                    <a:pt x="33" y="7"/>
                  </a:moveTo>
                  <a:lnTo>
                    <a:pt x="0" y="0"/>
                  </a:lnTo>
                  <a:lnTo>
                    <a:pt x="126" y="151"/>
                  </a:lnTo>
                  <a:lnTo>
                    <a:pt x="33" y="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240" name="Freeform 17"/>
            <p:cNvSpPr>
              <a:spLocks/>
            </p:cNvSpPr>
            <p:nvPr/>
          </p:nvSpPr>
          <p:spPr bwMode="auto">
            <a:xfrm>
              <a:off x="7241169" y="1883873"/>
              <a:ext cx="822885" cy="624075"/>
            </a:xfrm>
            <a:custGeom>
              <a:avLst/>
              <a:gdLst>
                <a:gd name="T0" fmla="*/ 0 w 326"/>
                <a:gd name="T1" fmla="*/ 2147483646 h 248"/>
                <a:gd name="T2" fmla="*/ 2147483646 w 326"/>
                <a:gd name="T3" fmla="*/ 2147483646 h 248"/>
                <a:gd name="T4" fmla="*/ 2147483646 w 326"/>
                <a:gd name="T5" fmla="*/ 2147483646 h 248"/>
                <a:gd name="T6" fmla="*/ 2147483646 w 326"/>
                <a:gd name="T7" fmla="*/ 2147483646 h 248"/>
                <a:gd name="T8" fmla="*/ 0 w 326"/>
                <a:gd name="T9" fmla="*/ 2147483646 h 248"/>
                <a:gd name="T10" fmla="*/ 0 60000 65536"/>
                <a:gd name="T11" fmla="*/ 0 60000 65536"/>
                <a:gd name="T12" fmla="*/ 0 60000 65536"/>
                <a:gd name="T13" fmla="*/ 0 60000 65536"/>
                <a:gd name="T14" fmla="*/ 0 60000 65536"/>
                <a:gd name="T15" fmla="*/ 0 w 326"/>
                <a:gd name="T16" fmla="*/ 0 h 248"/>
                <a:gd name="T17" fmla="*/ 326 w 326"/>
                <a:gd name="T18" fmla="*/ 248 h 248"/>
              </a:gdLst>
              <a:ahLst/>
              <a:cxnLst>
                <a:cxn ang="T10">
                  <a:pos x="T0" y="T1"/>
                </a:cxn>
                <a:cxn ang="T11">
                  <a:pos x="T2" y="T3"/>
                </a:cxn>
                <a:cxn ang="T12">
                  <a:pos x="T4" y="T5"/>
                </a:cxn>
                <a:cxn ang="T13">
                  <a:pos x="T6" y="T7"/>
                </a:cxn>
                <a:cxn ang="T14">
                  <a:pos x="T8" y="T9"/>
                </a:cxn>
              </a:cxnLst>
              <a:rect l="T15" t="T16" r="T17" b="T18"/>
              <a:pathLst>
                <a:path w="326" h="248">
                  <a:moveTo>
                    <a:pt x="0" y="7"/>
                  </a:moveTo>
                  <a:cubicBezTo>
                    <a:pt x="16" y="19"/>
                    <a:pt x="25" y="28"/>
                    <a:pt x="34" y="39"/>
                  </a:cubicBezTo>
                  <a:cubicBezTo>
                    <a:pt x="213" y="28"/>
                    <a:pt x="274" y="118"/>
                    <a:pt x="174" y="223"/>
                  </a:cubicBezTo>
                  <a:cubicBezTo>
                    <a:pt x="164" y="234"/>
                    <a:pt x="179" y="248"/>
                    <a:pt x="190" y="236"/>
                  </a:cubicBezTo>
                  <a:cubicBezTo>
                    <a:pt x="326" y="95"/>
                    <a:pt x="200" y="0"/>
                    <a:pt x="0" y="7"/>
                  </a:cubicBezTo>
                  <a:close/>
                </a:path>
              </a:pathLst>
            </a:custGeom>
            <a:solidFill>
              <a:srgbClr val="22A0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2228" name="文本框 44"/>
          <p:cNvSpPr txBox="1">
            <a:spLocks noChangeArrowheads="1"/>
          </p:cNvSpPr>
          <p:nvPr/>
        </p:nvSpPr>
        <p:spPr bwMode="auto">
          <a:xfrm>
            <a:off x="6245074" y="2409464"/>
            <a:ext cx="395778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800" dirty="0">
                <a:solidFill>
                  <a:srgbClr val="12A8BC"/>
                </a:solidFill>
                <a:latin typeface="微软雅黑 Light" panose="020B0502040204020203" pitchFamily="34" charset="-122"/>
                <a:ea typeface="微软雅黑 Light" panose="020B0502040204020203" pitchFamily="34" charset="-122"/>
                <a:cs typeface="微软雅黑 Light"/>
              </a:rPr>
              <a:t>Patent Family Database</a:t>
            </a:r>
            <a:endParaRPr lang="zh-CN" altLang="en-US" sz="2800" dirty="0">
              <a:solidFill>
                <a:srgbClr val="12A8BC"/>
              </a:solidFill>
              <a:latin typeface="微软雅黑 Light" panose="020B0502040204020203" pitchFamily="34" charset="-122"/>
              <a:ea typeface="微软雅黑 Light" panose="020B0502040204020203" pitchFamily="34" charset="-122"/>
            </a:endParaRPr>
          </a:p>
        </p:txBody>
      </p:sp>
      <p:sp>
        <p:nvSpPr>
          <p:cNvPr id="52229" name="文本框 44"/>
          <p:cNvSpPr txBox="1">
            <a:spLocks noChangeArrowheads="1"/>
          </p:cNvSpPr>
          <p:nvPr/>
        </p:nvSpPr>
        <p:spPr bwMode="auto">
          <a:xfrm>
            <a:off x="188913" y="2687638"/>
            <a:ext cx="33575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2800" dirty="0" smtClean="0">
                <a:solidFill>
                  <a:srgbClr val="12A8BC"/>
                </a:solidFill>
                <a:latin typeface="微软雅黑 Light" panose="020B0502040204020203" pitchFamily="34" charset="-122"/>
                <a:ea typeface="微软雅黑 Light" panose="020B0502040204020203" pitchFamily="34" charset="-122"/>
              </a:rPr>
              <a:t>Patent Database</a:t>
            </a:r>
            <a:endParaRPr lang="zh-CN" altLang="en-US" sz="2800" dirty="0">
              <a:solidFill>
                <a:srgbClr val="12A8BC"/>
              </a:solidFill>
              <a:latin typeface="微软雅黑 Light" panose="020B0502040204020203" pitchFamily="34" charset="-122"/>
              <a:ea typeface="微软雅黑 Light" panose="020B0502040204020203" pitchFamily="34" charset="-122"/>
            </a:endParaRPr>
          </a:p>
        </p:txBody>
      </p:sp>
      <p:sp>
        <p:nvSpPr>
          <p:cNvPr id="52230" name="矩形 2"/>
          <p:cNvSpPr>
            <a:spLocks noChangeArrowheads="1"/>
          </p:cNvSpPr>
          <p:nvPr/>
        </p:nvSpPr>
        <p:spPr bwMode="auto">
          <a:xfrm>
            <a:off x="6116285" y="3613177"/>
            <a:ext cx="4109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000" dirty="0" smtClean="0">
                <a:latin typeface="微软雅黑 Light" panose="020B0502040204020203" pitchFamily="34" charset="-122"/>
                <a:ea typeface="微软雅黑 Light" panose="020B0502040204020203" pitchFamily="34" charset="-122"/>
              </a:rPr>
              <a:t>Search and browse patents in families.</a:t>
            </a:r>
          </a:p>
          <a:p>
            <a:pPr eaLnBrk="1" hangingPunct="1">
              <a:lnSpc>
                <a:spcPct val="130000"/>
              </a:lnSpc>
            </a:pPr>
            <a:r>
              <a:rPr lang="en-US" altLang="zh-CN" sz="2000" dirty="0"/>
              <a:t>Complementary </a:t>
            </a:r>
            <a:r>
              <a:rPr lang="en-US" altLang="zh-CN" sz="2000" dirty="0" smtClean="0"/>
              <a:t>information</a:t>
            </a:r>
            <a:endParaRPr lang="en-US" altLang="zh-CN" sz="2000" dirty="0" smtClean="0">
              <a:latin typeface="微软雅黑 Light" panose="020B0502040204020203" pitchFamily="34" charset="-122"/>
              <a:ea typeface="微软雅黑 Light" panose="020B0502040204020203" pitchFamily="34" charset="-122"/>
            </a:endParaRPr>
          </a:p>
        </p:txBody>
      </p:sp>
      <p:sp>
        <p:nvSpPr>
          <p:cNvPr id="52231" name="矩形 2"/>
          <p:cNvSpPr>
            <a:spLocks noChangeArrowheads="1"/>
          </p:cNvSpPr>
          <p:nvPr/>
        </p:nvSpPr>
        <p:spPr bwMode="auto">
          <a:xfrm>
            <a:off x="448668" y="3541713"/>
            <a:ext cx="30978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ea typeface="宋体" panose="02010600030101010101" pitchFamily="2" charset="-122"/>
              </a:defRPr>
            </a:lvl1pPr>
            <a:lvl2pPr marL="742950" indent="-285750">
              <a:defRPr sz="1400">
                <a:solidFill>
                  <a:schemeClr val="tx1"/>
                </a:solidFill>
                <a:latin typeface="Calibri" panose="020F0502020204030204" pitchFamily="34" charset="0"/>
                <a:ea typeface="宋体" panose="02010600030101010101" pitchFamily="2" charset="-122"/>
              </a:defRPr>
            </a:lvl2pPr>
            <a:lvl3pPr marL="1143000" indent="-228600">
              <a:defRPr sz="1400">
                <a:solidFill>
                  <a:schemeClr val="tx1"/>
                </a:solidFill>
                <a:latin typeface="Calibri" panose="020F0502020204030204" pitchFamily="34" charset="0"/>
                <a:ea typeface="宋体" panose="02010600030101010101" pitchFamily="2" charset="-122"/>
              </a:defRPr>
            </a:lvl3pPr>
            <a:lvl4pPr marL="1600200" indent="-228600">
              <a:defRPr sz="1400">
                <a:solidFill>
                  <a:schemeClr val="tx1"/>
                </a:solidFill>
                <a:latin typeface="Calibri" panose="020F0502020204030204" pitchFamily="34" charset="0"/>
                <a:ea typeface="宋体" panose="02010600030101010101" pitchFamily="2" charset="-122"/>
              </a:defRPr>
            </a:lvl4pPr>
            <a:lvl5pPr marL="2057400" indent="-228600">
              <a:defRPr sz="1400">
                <a:solidFill>
                  <a:schemeClr val="tx1"/>
                </a:solidFill>
                <a:latin typeface="Calibri" panose="020F0502020204030204" pitchFamily="34" charset="0"/>
                <a:ea typeface="宋体" panose="02010600030101010101" pitchFamily="2" charset="-122"/>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2000" dirty="0" smtClean="0">
                <a:latin typeface="微软雅黑 Light" panose="020B0502040204020203" pitchFamily="34" charset="-122"/>
                <a:ea typeface="微软雅黑 Light" panose="020B0502040204020203" pitchFamily="34" charset="-122"/>
              </a:rPr>
              <a:t>Search </a:t>
            </a:r>
            <a:r>
              <a:rPr lang="en-US" altLang="zh-CN" sz="2000" dirty="0">
                <a:latin typeface="微软雅黑 Light" panose="020B0502040204020203" pitchFamily="34" charset="-122"/>
                <a:ea typeface="微软雅黑 Light" panose="020B0502040204020203" pitchFamily="34" charset="-122"/>
              </a:rPr>
              <a:t>and browse patents in </a:t>
            </a:r>
            <a:r>
              <a:rPr lang="en-US" altLang="zh-CN" sz="2000" dirty="0" smtClean="0">
                <a:latin typeface="微软雅黑 Light" panose="020B0502040204020203" pitchFamily="34" charset="-122"/>
                <a:ea typeface="微软雅黑 Light" panose="020B0502040204020203" pitchFamily="34" charset="-122"/>
              </a:rPr>
              <a:t>singles.</a:t>
            </a:r>
            <a:endParaRPr lang="zh-CN" altLang="en-US" sz="2000" dirty="0">
              <a:latin typeface="微软雅黑 Light" panose="020B0502040204020203" pitchFamily="34" charset="-122"/>
              <a:ea typeface="微软雅黑 Light" panose="020B0502040204020203" pitchFamily="34" charset="-122"/>
            </a:endParaRPr>
          </a:p>
        </p:txBody>
      </p:sp>
      <p:sp>
        <p:nvSpPr>
          <p:cNvPr id="24" name="矩形 1"/>
          <p:cNvSpPr>
            <a:spLocks noChangeArrowheads="1"/>
          </p:cNvSpPr>
          <p:nvPr/>
        </p:nvSpPr>
        <p:spPr bwMode="auto">
          <a:xfrm>
            <a:off x="1070768" y="841276"/>
            <a:ext cx="7993063" cy="954107"/>
          </a:xfrm>
          <a:prstGeom prst="rect">
            <a:avLst/>
          </a:prstGeom>
          <a:noFill/>
          <a:ln>
            <a:noFill/>
          </a:ln>
          <a:extLst/>
        </p:spPr>
        <p:txBody>
          <a:bodyPr>
            <a:spAutoFit/>
          </a:bodyPr>
          <a:lstStyle/>
          <a:p>
            <a:pPr algn="ctr">
              <a:buFont typeface="Arial" pitchFamily="34" charset="0"/>
              <a:buNone/>
              <a:defRPr/>
            </a:pPr>
            <a:r>
              <a:rPr lang="en-US" altLang="zh-CN" sz="2800" dirty="0" smtClean="0">
                <a:solidFill>
                  <a:srgbClr val="12A8BC"/>
                </a:solidFill>
                <a:latin typeface="微软雅黑 Light" panose="020B0502040204020203" pitchFamily="34" charset="-122"/>
                <a:ea typeface="微软雅黑 Light" panose="020B0502040204020203" pitchFamily="34" charset="-122"/>
                <a:cs typeface="微软雅黑 Light"/>
              </a:rPr>
              <a:t> </a:t>
            </a:r>
          </a:p>
          <a:p>
            <a:pPr algn="ctr">
              <a:buFont typeface="Arial" pitchFamily="34" charset="0"/>
              <a:buNone/>
              <a:defRPr/>
            </a:pPr>
            <a:r>
              <a:rPr lang="en-US" altLang="zh-CN" sz="2400" dirty="0" smtClean="0">
                <a:solidFill>
                  <a:srgbClr val="12A8BC"/>
                </a:solidFill>
                <a:latin typeface="微软雅黑 Light" panose="020B0502040204020203" pitchFamily="34" charset="-122"/>
                <a:ea typeface="微软雅黑 Light" panose="020B0502040204020203" pitchFamily="34" charset="-122"/>
                <a:cs typeface="微软雅黑 Light"/>
              </a:rPr>
              <a:t>First</a:t>
            </a:r>
            <a:r>
              <a:rPr lang="en-US" altLang="zh-CN" sz="2800" dirty="0" smtClean="0">
                <a:solidFill>
                  <a:srgbClr val="12A8BC"/>
                </a:solidFill>
                <a:latin typeface="微软雅黑 Light" panose="020B0502040204020203" pitchFamily="34" charset="-122"/>
                <a:ea typeface="微软雅黑 Light" panose="020B0502040204020203" pitchFamily="34" charset="-122"/>
                <a:cs typeface="微软雅黑 Light"/>
              </a:rPr>
              <a:t> Patent Family Database </a:t>
            </a:r>
            <a:r>
              <a:rPr lang="en-US" altLang="zh-CN" sz="2400" dirty="0" smtClean="0">
                <a:solidFill>
                  <a:srgbClr val="12A8BC"/>
                </a:solidFill>
                <a:latin typeface="微软雅黑 Light" panose="020B0502040204020203" pitchFamily="34" charset="-122"/>
                <a:ea typeface="微软雅黑 Light" panose="020B0502040204020203" pitchFamily="34" charset="-122"/>
                <a:cs typeface="微软雅黑 Light"/>
              </a:rPr>
              <a:t>in China</a:t>
            </a:r>
            <a:endParaRPr lang="zh-CN" altLang="en-US" sz="2400" dirty="0">
              <a:solidFill>
                <a:srgbClr val="12A8BC"/>
              </a:solidFill>
              <a:latin typeface="微软雅黑 Light" panose="020B0502040204020203" pitchFamily="34" charset="-122"/>
              <a:ea typeface="微软雅黑 Light" panose="020B0502040204020203" pitchFamily="34" charset="-122"/>
              <a:cs typeface="微软雅黑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coshare 合享新创 VIS 标准">
  <a:themeElements>
    <a:clrScheme name="incoPat">
      <a:dk1>
        <a:sysClr val="windowText" lastClr="000000"/>
      </a:dk1>
      <a:lt1>
        <a:sysClr val="window" lastClr="FFFFFF"/>
      </a:lt1>
      <a:dk2>
        <a:srgbClr val="7F7F7F"/>
      </a:dk2>
      <a:lt2>
        <a:srgbClr val="FFFFFF"/>
      </a:lt2>
      <a:accent1>
        <a:srgbClr val="12A8BC"/>
      </a:accent1>
      <a:accent2>
        <a:srgbClr val="12A8BC"/>
      </a:accent2>
      <a:accent3>
        <a:srgbClr val="12A8BC"/>
      </a:accent3>
      <a:accent4>
        <a:srgbClr val="12A8BC"/>
      </a:accent4>
      <a:accent5>
        <a:srgbClr val="5AA2AE"/>
      </a:accent5>
      <a:accent6>
        <a:srgbClr val="12A8BC"/>
      </a:accent6>
      <a:hlink>
        <a:srgbClr val="9454C3"/>
      </a:hlink>
      <a:folHlink>
        <a:srgbClr val="3EBBF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incoshare 合享新创 VIS 标准">
  <a:themeElements>
    <a:clrScheme name="incoPat">
      <a:dk1>
        <a:sysClr val="windowText" lastClr="000000"/>
      </a:dk1>
      <a:lt1>
        <a:sysClr val="window" lastClr="FFFFFF"/>
      </a:lt1>
      <a:dk2>
        <a:srgbClr val="7F7F7F"/>
      </a:dk2>
      <a:lt2>
        <a:srgbClr val="FFFFFF"/>
      </a:lt2>
      <a:accent1>
        <a:srgbClr val="12A8BC"/>
      </a:accent1>
      <a:accent2>
        <a:srgbClr val="12A8BC"/>
      </a:accent2>
      <a:accent3>
        <a:srgbClr val="12A8BC"/>
      </a:accent3>
      <a:accent4>
        <a:srgbClr val="12A8BC"/>
      </a:accent4>
      <a:accent5>
        <a:srgbClr val="5AA2AE"/>
      </a:accent5>
      <a:accent6>
        <a:srgbClr val="12A8BC"/>
      </a:accent6>
      <a:hlink>
        <a:srgbClr val="9454C3"/>
      </a:hlink>
      <a:folHlink>
        <a:srgbClr val="3EBBF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10394</TotalTime>
  <Pages>0</Pages>
  <Words>2397</Words>
  <Characters>0</Characters>
  <Application>Microsoft Office PowerPoint</Application>
  <DocSecurity>0</DocSecurity>
  <PresentationFormat>自定义</PresentationFormat>
  <Lines>0</Lines>
  <Paragraphs>293</Paragraphs>
  <Slides>55</Slides>
  <Notes>52</Notes>
  <HiddenSlides>0</HiddenSlides>
  <MMClips>0</MMClips>
  <ScaleCrop>false</ScaleCrop>
  <HeadingPairs>
    <vt:vector size="4" baseType="variant">
      <vt:variant>
        <vt:lpstr>主题</vt:lpstr>
      </vt:variant>
      <vt:variant>
        <vt:i4>2</vt:i4>
      </vt:variant>
      <vt:variant>
        <vt:lpstr>幻灯片标题</vt:lpstr>
      </vt:variant>
      <vt:variant>
        <vt:i4>55</vt:i4>
      </vt:variant>
    </vt:vector>
  </HeadingPairs>
  <TitlesOfParts>
    <vt:vector size="57" baseType="lpstr">
      <vt:lpstr>incoshare 合享新创 VIS 标准</vt:lpstr>
      <vt:lpstr>1_incoshare 合享新创 VIS 标准</vt:lpstr>
      <vt:lpstr>Introduction to incoPat 4.0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find relevant documents quickly?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incoPat 介绍</dc:title>
  <dc:creator>陈伟然</dc:creator>
  <cp:lastModifiedBy>lenovo</cp:lastModifiedBy>
  <cp:revision>1117</cp:revision>
  <dcterms:created xsi:type="dcterms:W3CDTF">2013-05-27T05:14:33Z</dcterms:created>
  <dcterms:modified xsi:type="dcterms:W3CDTF">2017-04-19T05:49:43Z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2052-9.1.0.4953</vt:lpwstr>
  </property>
</Properties>
</file>